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09" r:id="rId5"/>
    <p:sldId id="298" r:id="rId6"/>
    <p:sldId id="314" r:id="rId7"/>
    <p:sldId id="311" r:id="rId8"/>
    <p:sldId id="313" r:id="rId9"/>
    <p:sldId id="308" r:id="rId10"/>
  </p:sldIdLst>
  <p:sldSz cx="12192000" cy="6858000"/>
  <p:notesSz cx="6950075" cy="9236075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ianne Richard" initials="JR" lastIdx="1" clrIdx="0">
    <p:extLst>
      <p:ext uri="{19B8F6BF-5375-455C-9EA6-DF929625EA0E}">
        <p15:presenceInfo xmlns:p15="http://schemas.microsoft.com/office/powerpoint/2012/main" userId="S-1-5-21-299502267-308236825-682003330-29088" providerId="AD"/>
      </p:ext>
    </p:extLst>
  </p:cmAuthor>
  <p:cmAuthor id="2" name="Mireille Pineault" initials="MP" lastIdx="6" clrIdx="1">
    <p:extLst>
      <p:ext uri="{19B8F6BF-5375-455C-9EA6-DF929625EA0E}">
        <p15:presenceInfo xmlns:p15="http://schemas.microsoft.com/office/powerpoint/2012/main" userId="S-1-5-21-299502267-308236825-682003330-57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6666FF"/>
    <a:srgbClr val="000000"/>
    <a:srgbClr val="D4406A"/>
    <a:srgbClr val="2FD56E"/>
    <a:srgbClr val="30BBC2"/>
    <a:srgbClr val="71A525"/>
    <a:srgbClr val="F91BEE"/>
    <a:srgbClr val="94A43E"/>
    <a:srgbClr val="E5E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69383-7ECE-4D6B-951B-4BEB9E870DE9}" v="19" dt="2020-03-05T13:27:42.125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56" autoAdjust="0"/>
    <p:restoredTop sz="76825" autoAdjust="0"/>
  </p:normalViewPr>
  <p:slideViewPr>
    <p:cSldViewPr snapToGrid="0">
      <p:cViewPr varScale="1">
        <p:scale>
          <a:sx n="87" d="100"/>
          <a:sy n="87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eille Pineault" userId="S::mpineault@csphares.qc.ca::52e3727a-f66e-435d-a061-47b4784bdbe0" providerId="AD" clId="Web-{0F369383-7ECE-4D6B-951B-4BEB9E870DE9}"/>
    <pc:docChg chg="modSld">
      <pc:chgData name="Mireille Pineault" userId="S::mpineault@csphares.qc.ca::52e3727a-f66e-435d-a061-47b4784bdbe0" providerId="AD" clId="Web-{0F369383-7ECE-4D6B-951B-4BEB9E870DE9}" dt="2020-03-05T13:27:41.750" v="17" actId="20577"/>
      <pc:docMkLst>
        <pc:docMk/>
      </pc:docMkLst>
      <pc:sldChg chg="modSp">
        <pc:chgData name="Mireille Pineault" userId="S::mpineault@csphares.qc.ca::52e3727a-f66e-435d-a061-47b4784bdbe0" providerId="AD" clId="Web-{0F369383-7ECE-4D6B-951B-4BEB9E870DE9}" dt="2020-03-05T13:27:41.750" v="16" actId="20577"/>
        <pc:sldMkLst>
          <pc:docMk/>
          <pc:sldMk cId="2138965984" sldId="298"/>
        </pc:sldMkLst>
        <pc:spChg chg="mod">
          <ac:chgData name="Mireille Pineault" userId="S::mpineault@csphares.qc.ca::52e3727a-f66e-435d-a061-47b4784bdbe0" providerId="AD" clId="Web-{0F369383-7ECE-4D6B-951B-4BEB9E870DE9}" dt="2020-03-05T13:27:41.750" v="16" actId="20577"/>
          <ac:spMkLst>
            <pc:docMk/>
            <pc:sldMk cId="2138965984" sldId="29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1699" cy="463408"/>
          </a:xfrm>
          <a:prstGeom prst="rect">
            <a:avLst/>
          </a:prstGeom>
        </p:spPr>
        <p:txBody>
          <a:bodyPr vert="horz" lIns="92435" tIns="46218" rIns="92435" bIns="46218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936769" y="1"/>
            <a:ext cx="3011699" cy="463408"/>
          </a:xfrm>
          <a:prstGeom prst="rect">
            <a:avLst/>
          </a:prstGeom>
        </p:spPr>
        <p:txBody>
          <a:bodyPr vert="horz" lIns="92435" tIns="46218" rIns="92435" bIns="46218" rtlCol="0"/>
          <a:lstStyle>
            <a:lvl1pPr algn="r">
              <a:defRPr sz="1200"/>
            </a:lvl1pPr>
          </a:lstStyle>
          <a:p>
            <a:pPr rtl="0"/>
            <a:fld id="{F9C801BB-FD05-48A6-96CC-BEDE470E66A8}" type="datetime1">
              <a:rPr lang="fr-FR" smtClean="0"/>
              <a:t>05/03/2020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1" y="8772669"/>
            <a:ext cx="3011699" cy="463407"/>
          </a:xfrm>
          <a:prstGeom prst="rect">
            <a:avLst/>
          </a:prstGeom>
        </p:spPr>
        <p:txBody>
          <a:bodyPr vert="horz" lIns="92435" tIns="46218" rIns="92435" bIns="46218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936769" y="8772669"/>
            <a:ext cx="3011699" cy="463407"/>
          </a:xfrm>
          <a:prstGeom prst="rect">
            <a:avLst/>
          </a:prstGeom>
        </p:spPr>
        <p:txBody>
          <a:bodyPr vert="horz" lIns="92435" tIns="46218" rIns="92435" bIns="46218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1699" cy="463408"/>
          </a:xfrm>
          <a:prstGeom prst="rect">
            <a:avLst/>
          </a:prstGeom>
        </p:spPr>
        <p:txBody>
          <a:bodyPr vert="horz" lIns="92435" tIns="46218" rIns="92435" bIns="46218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3408"/>
          </a:xfrm>
          <a:prstGeom prst="rect">
            <a:avLst/>
          </a:prstGeom>
        </p:spPr>
        <p:txBody>
          <a:bodyPr vert="horz" lIns="92435" tIns="46218" rIns="92435" bIns="46218" rtlCol="0"/>
          <a:lstStyle>
            <a:lvl1pPr algn="r">
              <a:defRPr sz="1200"/>
            </a:lvl1pPr>
          </a:lstStyle>
          <a:p>
            <a:pPr rtl="0"/>
            <a:fld id="{91101F89-C3C8-411F-AC4E-FE0C6D481D1D}" type="datetime1">
              <a:rPr lang="fr-FR" noProof="0" smtClean="0"/>
              <a:t>05/03/2020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5" tIns="46218" rIns="92435" bIns="46218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35" tIns="46218" rIns="92435" bIns="46218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3407"/>
          </a:xfrm>
          <a:prstGeom prst="rect">
            <a:avLst/>
          </a:prstGeom>
        </p:spPr>
        <p:txBody>
          <a:bodyPr vert="horz" lIns="92435" tIns="46218" rIns="92435" bIns="46218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3407"/>
          </a:xfrm>
          <a:prstGeom prst="rect">
            <a:avLst/>
          </a:prstGeom>
        </p:spPr>
        <p:txBody>
          <a:bodyPr vert="horz" lIns="92435" tIns="46218" rIns="92435" bIns="46218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Version: 2020-02-03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429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fr-FR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fr-FR" u="sng" dirty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452" indent="-2836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542" indent="-226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359" indent="-226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2175" indent="-226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DB1EA1-932F-464F-B540-4350572DB60F}" type="slidenum">
              <a:rPr lang="fr-CA" altLang="fr-FR" smtClean="0"/>
              <a:pPr/>
              <a:t>2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08995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noProof="0" smtClean="0"/>
              <a:t>3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302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491D0-8E1B-49C7-849B-A28568D9449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7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491D0-8E1B-49C7-849B-A28568D9449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81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noProof="0" smtClean="0"/>
              <a:t>6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7553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1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95942AFC-FF77-4F5E-A550-C0E75FC06FB9}" type="datetime1">
              <a:rPr lang="fr-FR" smtClean="0"/>
              <a:t>05/03/2020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9F1275-E318-43C3-AD06-3CE361351436}" type="datetime1">
              <a:rPr lang="fr-FR" smtClean="0"/>
              <a:t>05/03/2020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>
            <a:lvl1pPr>
              <a:defRPr/>
            </a:lvl1pPr>
          </a:lstStyle>
          <a:p>
            <a:fld id="{8EAC786C-7701-49F0-99F7-9169373A70FD}" type="datetime1">
              <a:rPr lang="fr-FR" smtClean="0"/>
              <a:t>05/03/2020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BBD978-D50C-4890-8844-63BDB4DC4EE2}" type="datetime1">
              <a:rPr lang="fr-FR" smtClean="0"/>
              <a:t>05/03/2020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D7AE99C8-2047-48C0-8B44-D961D7B8CE8A}" type="datetime1">
              <a:rPr lang="fr-FR" smtClean="0"/>
              <a:t>05/03/2020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EE5D67-2B91-4FA9-A4B2-900CFF639D17}" type="datetime1">
              <a:rPr lang="fr-FR" smtClean="0"/>
              <a:t>05/03/2020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A03629-3FA2-4806-8322-4617D96CDF52}" type="datetime1">
              <a:rPr lang="fr-FR" smtClean="0"/>
              <a:t>05/03/2020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7694FB-BD75-4940-91BD-BF4778196B97}" type="datetime1">
              <a:rPr lang="fr-FR" smtClean="0"/>
              <a:t>05/03/2020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BA122B-2BE8-4952-8802-1BC00AA6CFCE}" type="datetime1">
              <a:rPr lang="fr-FR" smtClean="0"/>
              <a:t>05/03/2020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DBE071-0F6F-4C60-92F4-A531E978D0B9}" type="datetime1">
              <a:rPr lang="fr-FR" smtClean="0"/>
              <a:t>05/03/2020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C1CA40-442B-4422-A0E0-011B593735B3}" type="datetime1">
              <a:rPr lang="fr-FR" smtClean="0"/>
              <a:t>05/03/2020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  <a:p>
            <a:pPr lvl="5" rtl="0"/>
            <a:r>
              <a:rPr lang="fr-FR" dirty="0"/>
              <a:t>Sixième</a:t>
            </a:r>
          </a:p>
          <a:p>
            <a:pPr lvl="6" rtl="0"/>
            <a:r>
              <a:rPr lang="fr-FR" dirty="0"/>
              <a:t>Septième</a:t>
            </a:r>
          </a:p>
          <a:p>
            <a:pPr lvl="7" rtl="0"/>
            <a:r>
              <a:rPr lang="fr-FR" dirty="0"/>
              <a:t>Huitième</a:t>
            </a:r>
          </a:p>
          <a:p>
            <a:pPr lvl="8" rtl="0"/>
            <a:r>
              <a:rPr lang="fr-FR" dirty="0"/>
              <a:t>Neuvième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97C2424E-FACF-4986-8EA9-F3B5FB4D7144}" type="datetime1">
              <a:rPr lang="fr-FR" smtClean="0"/>
              <a:t>05/03/2020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hyperlink" Target="https://www.youtube.com/watch?v=NKVgAMlxeIg" TargetMode="Externa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hyperlink" Target="http://choix.csphares.qc.ca/" TargetMode="Externa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rtlCol="0"/>
          <a:lstStyle/>
          <a:p>
            <a:pPr algn="ctr" rtl="0"/>
            <a:r>
              <a:rPr lang="fr-FR" cap="small" dirty="0"/>
              <a:t>École du Mistral </a:t>
            </a:r>
            <a:r>
              <a:rPr lang="fr-FR" sz="3600" b="0" cap="small" dirty="0"/>
              <a:t>2020-2021</a:t>
            </a:r>
            <a:br>
              <a:rPr lang="fr-FR" sz="3600" b="0" cap="small" dirty="0"/>
            </a:br>
            <a:r>
              <a:rPr lang="fr-FR" sz="3600" b="0" cap="small" dirty="0"/>
              <a:t>Choix de cours 3</a:t>
            </a:r>
            <a:r>
              <a:rPr lang="fr-FR" sz="3600" b="0" cap="small" baseline="30000" dirty="0"/>
              <a:t>e</a:t>
            </a:r>
            <a:r>
              <a:rPr lang="fr-FR" sz="3600" b="0" cap="small" dirty="0"/>
              <a:t> secondaire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 rtlCol="0"/>
          <a:lstStyle/>
          <a:p>
            <a:pPr algn="ctr" rtl="0"/>
            <a:r>
              <a:rPr lang="fr-FR" cap="small" dirty="0"/>
              <a:t>Service d’orientation de la commission scolaire des Phares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pPr rtl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49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3453" y="684729"/>
            <a:ext cx="8137525" cy="720725"/>
          </a:xfrm>
        </p:spPr>
        <p:txBody>
          <a:bodyPr>
            <a:normAutofit fontScale="90000"/>
          </a:bodyPr>
          <a:lstStyle/>
          <a:p>
            <a:pPr algn="ctr"/>
            <a:r>
              <a:rPr lang="fr-CA" altLang="fr-FR" sz="4400" dirty="0">
                <a:latin typeface="Berlin Sans FB Demi" panose="020E0802020502020306" pitchFamily="34" charset="0"/>
              </a:rPr>
              <a:t>Déroulement de la présentation</a:t>
            </a: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128714" y="2181472"/>
            <a:ext cx="8640762" cy="431800"/>
          </a:xfrm>
          <a:prstGeom prst="rect">
            <a:avLst/>
          </a:prstGeom>
          <a:solidFill>
            <a:schemeClr val="accent3">
              <a:lumMod val="75000"/>
              <a:alpha val="2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128714" y="4303836"/>
            <a:ext cx="8640762" cy="431800"/>
          </a:xfrm>
          <a:prstGeom prst="rect">
            <a:avLst/>
          </a:prstGeom>
          <a:solidFill>
            <a:schemeClr val="accent3">
              <a:lumMod val="75000"/>
              <a:alpha val="2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009692" y="2112963"/>
            <a:ext cx="9505908" cy="40603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fr-CA" b="1" dirty="0"/>
              <a:t>PARTIE 1: en classe</a:t>
            </a:r>
            <a:endParaRPr lang="fr-CA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CA" dirty="0">
                <a:solidFill>
                  <a:schemeClr val="tx1"/>
                </a:solidFill>
              </a:rPr>
              <a:t>Explication du choix de cours pour l’an prochain </a:t>
            </a:r>
            <a:r>
              <a:rPr lang="fr-CA" i="1" dirty="0">
                <a:solidFill>
                  <a:schemeClr val="tx1"/>
                </a:solidFill>
              </a:rPr>
              <a:t>(arts et sciences)</a:t>
            </a:r>
          </a:p>
          <a:p>
            <a:pPr>
              <a:defRPr/>
            </a:pPr>
            <a:r>
              <a:rPr lang="fr-CA" dirty="0">
                <a:solidFill>
                  <a:schemeClr val="tx1"/>
                </a:solidFill>
              </a:rPr>
              <a:t>Explication du choix de cours en ligne </a:t>
            </a:r>
            <a:r>
              <a:rPr lang="fr-CA" i="1" dirty="0">
                <a:solidFill>
                  <a:schemeClr val="tx1"/>
                </a:solidFill>
              </a:rPr>
              <a:t>(vidéo)</a:t>
            </a:r>
          </a:p>
          <a:p>
            <a:pPr marL="0" indent="0">
              <a:buNone/>
              <a:defRPr/>
            </a:pPr>
            <a:endParaRPr lang="fr-CA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fr-CA" b="1" dirty="0"/>
              <a:t>PARTIE 2: au laboratoire informatique :</a:t>
            </a:r>
            <a:endParaRPr lang="fr-CA" b="1" dirty="0">
              <a:cs typeface="Calibri"/>
            </a:endParaRPr>
          </a:p>
          <a:p>
            <a:pPr>
              <a:defRPr/>
            </a:pP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/>
              <a:t>Choix de cours en ligne </a:t>
            </a:r>
            <a:endParaRPr lang="fr-CA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fr-CA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fr-CA" sz="1600" dirty="0"/>
          </a:p>
          <a:p>
            <a:pPr marL="0" indent="0">
              <a:buNone/>
              <a:defRPr/>
            </a:pPr>
            <a:endParaRPr lang="fr-CA" sz="1600" dirty="0"/>
          </a:p>
        </p:txBody>
      </p:sp>
      <p:sp>
        <p:nvSpPr>
          <p:cNvPr id="8199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A140C1-47E2-469C-B165-1791DA465066}" type="slidenum">
              <a:rPr lang="fr-CA" altLang="fr-FR" smtClean="0">
                <a:solidFill>
                  <a:srgbClr val="7F7F7F"/>
                </a:solidFill>
                <a:latin typeface="Rage Italic" panose="03070502040507070304" pitchFamily="66" charset="0"/>
              </a:rPr>
              <a:pPr/>
              <a:t>2</a:t>
            </a:fld>
            <a:endParaRPr lang="fr-CA" altLang="fr-FR">
              <a:solidFill>
                <a:srgbClr val="7F7F7F"/>
              </a:solidFill>
              <a:latin typeface="Rage Italic" panose="03070502040507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96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200" b="1" dirty="0"/>
              <a:t>Choix possibles en ARTS et en SCIENCES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3</a:t>
            </a:fld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79733800"/>
              </p:ext>
            </p:extLst>
          </p:nvPr>
        </p:nvGraphicFramePr>
        <p:xfrm>
          <a:off x="369105" y="1961132"/>
          <a:ext cx="11038359" cy="454545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10679">
                  <a:extLst>
                    <a:ext uri="{9D8B030D-6E8A-4147-A177-3AD203B41FA5}">
                      <a16:colId xmlns:a16="http://schemas.microsoft.com/office/drawing/2014/main" val="1050380434"/>
                    </a:ext>
                  </a:extLst>
                </a:gridCol>
                <a:gridCol w="3131826">
                  <a:extLst>
                    <a:ext uri="{9D8B030D-6E8A-4147-A177-3AD203B41FA5}">
                      <a16:colId xmlns:a16="http://schemas.microsoft.com/office/drawing/2014/main" val="4214747023"/>
                    </a:ext>
                  </a:extLst>
                </a:gridCol>
                <a:gridCol w="2547927">
                  <a:extLst>
                    <a:ext uri="{9D8B030D-6E8A-4147-A177-3AD203B41FA5}">
                      <a16:colId xmlns:a16="http://schemas.microsoft.com/office/drawing/2014/main" val="2626261152"/>
                    </a:ext>
                  </a:extLst>
                </a:gridCol>
                <a:gridCol w="2547927">
                  <a:extLst>
                    <a:ext uri="{9D8B030D-6E8A-4147-A177-3AD203B41FA5}">
                      <a16:colId xmlns:a16="http://schemas.microsoft.com/office/drawing/2014/main" val="418893474"/>
                    </a:ext>
                  </a:extLst>
                </a:gridCol>
              </a:tblGrid>
              <a:tr h="1161459">
                <a:tc>
                  <a:txBody>
                    <a:bodyPr/>
                    <a:lstStyle/>
                    <a:p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4000" dirty="0"/>
                        <a:t>Sciences</a:t>
                      </a:r>
                      <a:endParaRPr lang="fr-C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4000" dirty="0"/>
                        <a:t>Options</a:t>
                      </a:r>
                      <a:endParaRPr lang="fr-C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4000" b="1" dirty="0"/>
                        <a:t>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469148"/>
                  </a:ext>
                </a:extLst>
              </a:tr>
              <a:tr h="1518624">
                <a:tc>
                  <a:txBody>
                    <a:bodyPr/>
                    <a:lstStyle/>
                    <a:p>
                      <a:r>
                        <a:rPr lang="fr-CA" sz="2400" dirty="0"/>
                        <a:t>Parcours général</a:t>
                      </a:r>
                      <a:endParaRPr lang="fr-CA" sz="2400" b="1" dirty="0"/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rgbClr val="C00000"/>
                          </a:solidFill>
                        </a:rPr>
                        <a:t>Science</a:t>
                      </a:r>
                      <a:r>
                        <a:rPr lang="fr-CA" sz="2000" baseline="0" dirty="0">
                          <a:solidFill>
                            <a:srgbClr val="C00000"/>
                          </a:solidFill>
                        </a:rPr>
                        <a:t> et technologie (ST) </a:t>
                      </a:r>
                    </a:p>
                    <a:p>
                      <a:pPr algn="ctr"/>
                      <a:r>
                        <a:rPr lang="fr-CA" sz="2400" b="1" baseline="0" dirty="0">
                          <a:solidFill>
                            <a:schemeClr val="tx1"/>
                          </a:solidFill>
                        </a:rPr>
                        <a:t>OU</a:t>
                      </a:r>
                    </a:p>
                    <a:p>
                      <a:pPr algn="ctr"/>
                      <a:r>
                        <a:rPr lang="fr-CA" sz="2000" baseline="0" dirty="0">
                          <a:solidFill>
                            <a:srgbClr val="C00000"/>
                          </a:solidFill>
                        </a:rPr>
                        <a:t>Applications technologiques et scientifiques (ATS)</a:t>
                      </a:r>
                      <a:endParaRPr lang="fr-CA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Projet personnel</a:t>
                      </a:r>
                      <a:r>
                        <a:rPr lang="fr-CA" sz="2000" b="1" baseline="0" dirty="0"/>
                        <a:t> d’orientation (PPO)</a:t>
                      </a:r>
                      <a:endParaRPr lang="fr-CA" sz="1800" b="1" dirty="0"/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0" dirty="0">
                          <a:solidFill>
                            <a:srgbClr val="C00000"/>
                          </a:solidFill>
                        </a:rPr>
                        <a:t>Arts</a:t>
                      </a:r>
                      <a:r>
                        <a:rPr lang="fr-CA" sz="2000" b="0" baseline="0" dirty="0">
                          <a:solidFill>
                            <a:srgbClr val="C00000"/>
                          </a:solidFill>
                        </a:rPr>
                        <a:t> plastiques ou</a:t>
                      </a:r>
                    </a:p>
                    <a:p>
                      <a:pPr algn="ctr"/>
                      <a:r>
                        <a:rPr lang="fr-CA" sz="2000" b="0" baseline="0" dirty="0">
                          <a:solidFill>
                            <a:srgbClr val="C00000"/>
                          </a:solidFill>
                        </a:rPr>
                        <a:t>Guitare ou</a:t>
                      </a:r>
                    </a:p>
                    <a:p>
                      <a:pPr algn="ctr"/>
                      <a:r>
                        <a:rPr lang="fr-CA" sz="2000" b="0" baseline="0" dirty="0">
                          <a:solidFill>
                            <a:srgbClr val="C00000"/>
                          </a:solidFill>
                        </a:rPr>
                        <a:t>Harmonie</a:t>
                      </a:r>
                      <a:endParaRPr lang="fr-CA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957784"/>
                  </a:ext>
                </a:extLst>
              </a:tr>
              <a:tr h="457544">
                <a:tc rowSpan="4">
                  <a:txBody>
                    <a:bodyPr/>
                    <a:lstStyle/>
                    <a:p>
                      <a:r>
                        <a:rPr lang="fr-CA" sz="2400" dirty="0"/>
                        <a:t>Projet</a:t>
                      </a:r>
                      <a:r>
                        <a:rPr lang="fr-CA" sz="2400" baseline="0" dirty="0"/>
                        <a:t> pédagogique particulier (PPP):</a:t>
                      </a:r>
                    </a:p>
                    <a:p>
                      <a:endParaRPr lang="fr-CA" sz="1050" baseline="0" dirty="0"/>
                    </a:p>
                    <a:p>
                      <a:r>
                        <a:rPr lang="fr-CA" sz="2000" i="1" baseline="0" dirty="0"/>
                        <a:t>Concentration artistique ou sportive</a:t>
                      </a:r>
                      <a:endParaRPr lang="fr-CA" sz="2000" i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fr-CA" sz="2000" dirty="0"/>
                    </a:p>
                    <a:p>
                      <a:endParaRPr lang="fr-CA" sz="2000" dirty="0"/>
                    </a:p>
                    <a:p>
                      <a:pPr algn="ctr"/>
                      <a:r>
                        <a:rPr lang="fr-CA" sz="2000" b="1" dirty="0"/>
                        <a:t>Science</a:t>
                      </a:r>
                      <a:r>
                        <a:rPr lang="fr-CA" sz="2000" b="1" baseline="0" dirty="0"/>
                        <a:t> et technologie (ST)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CA" sz="2000" b="1" dirty="0"/>
                        <a:t>Football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CA" sz="2000" b="1" dirty="0"/>
                        <a:t>Arts plastiques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17506"/>
                  </a:ext>
                </a:extLst>
              </a:tr>
              <a:tr h="457544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dirty="0"/>
                        <a:t>Hockey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dirty="0"/>
                        <a:t>Arts plastiques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3436"/>
                  </a:ext>
                </a:extLst>
              </a:tr>
              <a:tr h="457544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dirty="0"/>
                        <a:t>Harmonie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dirty="0"/>
                        <a:t>Harmonie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919700"/>
                  </a:ext>
                </a:extLst>
              </a:tr>
              <a:tr h="4927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dirty="0"/>
                        <a:t>Guitare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dirty="0"/>
                        <a:t>Guitare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689487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60FF3DDC-FF1A-4BF5-85CE-C23B293B832C}"/>
              </a:ext>
            </a:extLst>
          </p:cNvPr>
          <p:cNvSpPr txBox="1"/>
          <p:nvPr/>
        </p:nvSpPr>
        <p:spPr>
          <a:xfrm>
            <a:off x="457302" y="6538912"/>
            <a:ext cx="279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C00000"/>
                </a:solidFill>
              </a:rPr>
              <a:t>* Choix de cours à faire</a:t>
            </a:r>
          </a:p>
        </p:txBody>
      </p:sp>
    </p:spTree>
    <p:extLst>
      <p:ext uri="{BB962C8B-B14F-4D97-AF65-F5344CB8AC3E}">
        <p14:creationId xmlns:p14="http://schemas.microsoft.com/office/powerpoint/2010/main" val="14021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7927" y="387928"/>
            <a:ext cx="11443855" cy="1052946"/>
          </a:xfrm>
        </p:spPr>
        <p:txBody>
          <a:bodyPr>
            <a:normAutofit fontScale="90000"/>
          </a:bodyPr>
          <a:lstStyle/>
          <a:p>
            <a:pPr algn="ctr"/>
            <a:br>
              <a:rPr lang="fr-CA" dirty="0"/>
            </a:br>
            <a:r>
              <a:rPr lang="fr-CA" sz="4000" b="1" dirty="0"/>
              <a:t>Science et technologie</a:t>
            </a:r>
            <a:r>
              <a:rPr lang="fr-CA" sz="4000" dirty="0"/>
              <a:t> </a:t>
            </a:r>
            <a:br>
              <a:rPr lang="fr-CA" dirty="0"/>
            </a:br>
            <a:r>
              <a:rPr lang="fr-CA" sz="1800" dirty="0"/>
              <a:t>(apprentissage par théorie, recherche de solutions, plus abstrait)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66BE7-899D-4075-917F-DBDE33B6B69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92194860"/>
              </p:ext>
            </p:extLst>
          </p:nvPr>
        </p:nvGraphicFramePr>
        <p:xfrm>
          <a:off x="246409" y="2296039"/>
          <a:ext cx="11696134" cy="35028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48067">
                  <a:extLst>
                    <a:ext uri="{9D8B030D-6E8A-4147-A177-3AD203B41FA5}">
                      <a16:colId xmlns:a16="http://schemas.microsoft.com/office/drawing/2014/main" val="462983250"/>
                    </a:ext>
                  </a:extLst>
                </a:gridCol>
                <a:gridCol w="5848067">
                  <a:extLst>
                    <a:ext uri="{9D8B030D-6E8A-4147-A177-3AD203B41FA5}">
                      <a16:colId xmlns:a16="http://schemas.microsoft.com/office/drawing/2014/main" val="2128715629"/>
                    </a:ext>
                  </a:extLst>
                </a:gridCol>
              </a:tblGrid>
              <a:tr h="455663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 tu</a:t>
                      </a:r>
                      <a:r>
                        <a:rPr lang="fr-CA" sz="24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CA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aimes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fr-CA" sz="2400" kern="1200" baseline="0" dirty="0">
                          <a:solidFill>
                            <a:schemeClr val="tx1"/>
                          </a:solidFill>
                        </a:rPr>
                        <a:t>Tu es une personne</a:t>
                      </a:r>
                      <a:endParaRPr lang="fr-CA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293811"/>
                  </a:ext>
                </a:extLst>
              </a:tr>
              <a:tr h="426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 dirty="0"/>
                        <a:t>La recherche</a:t>
                      </a:r>
                      <a:endParaRPr lang="fr-CA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 dirty="0"/>
                        <a:t>Observatrice</a:t>
                      </a:r>
                      <a:endParaRPr lang="fr-CA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87420"/>
                  </a:ext>
                </a:extLst>
              </a:tr>
              <a:tr h="455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 dirty="0"/>
                        <a:t>Les activités intellectuelles et les tâches abstraites</a:t>
                      </a:r>
                      <a:endParaRPr lang="fr-CA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 dirty="0"/>
                        <a:t>Méthodique</a:t>
                      </a:r>
                      <a:endParaRPr lang="fr-CA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38979"/>
                  </a:ext>
                </a:extLst>
              </a:tr>
              <a:tr h="426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 dirty="0"/>
                        <a:t>Réfléchir et observer</a:t>
                      </a:r>
                      <a:endParaRPr lang="fr-CA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 dirty="0"/>
                        <a:t>Chercheuse</a:t>
                      </a:r>
                      <a:endParaRPr lang="fr-CA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3974481"/>
                  </a:ext>
                </a:extLst>
              </a:tr>
              <a:tr h="701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 dirty="0"/>
                        <a:t>Comprendre le pourquoi des choses et poser des questions</a:t>
                      </a:r>
                      <a:endParaRPr lang="fr-CA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 dirty="0"/>
                        <a:t>Désirant expliquer des phénomènes</a:t>
                      </a:r>
                      <a:endParaRPr lang="fr-CA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218304"/>
                  </a:ext>
                </a:extLst>
              </a:tr>
              <a:tr h="426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 dirty="0"/>
                        <a:t>Les sujets d’actualité scientifique</a:t>
                      </a:r>
                      <a:endParaRPr lang="fr-CA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 dirty="0"/>
                        <a:t>Qui a un esprit critique</a:t>
                      </a:r>
                      <a:endParaRPr lang="fr-CA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512033"/>
                  </a:ext>
                </a:extLst>
              </a:tr>
              <a:tr h="455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 dirty="0"/>
                        <a:t>Expérimenter</a:t>
                      </a:r>
                      <a:endParaRPr lang="fr-CA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fr-CA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11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4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5789" y="466343"/>
            <a:ext cx="10729912" cy="1362113"/>
          </a:xfrm>
        </p:spPr>
        <p:txBody>
          <a:bodyPr>
            <a:normAutofit/>
          </a:bodyPr>
          <a:lstStyle/>
          <a:p>
            <a:pPr algn="ctr"/>
            <a:r>
              <a:rPr lang="fr-CA" sz="3600" b="1" dirty="0"/>
              <a:t>Applications technologiques et scientifiques</a:t>
            </a:r>
            <a:r>
              <a:rPr lang="fr-CA" sz="3600" dirty="0"/>
              <a:t> </a:t>
            </a:r>
            <a:br>
              <a:rPr lang="fr-CA" dirty="0"/>
            </a:br>
            <a:r>
              <a:rPr lang="fr-CA" sz="1600" dirty="0"/>
              <a:t>(apprentissage par expérimentation, plus concret)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66BE7-899D-4075-917F-DBDE33B6B69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04021766"/>
              </p:ext>
            </p:extLst>
          </p:nvPr>
        </p:nvGraphicFramePr>
        <p:xfrm>
          <a:off x="379563" y="2105261"/>
          <a:ext cx="11379051" cy="407386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80519">
                  <a:extLst>
                    <a:ext uri="{9D8B030D-6E8A-4147-A177-3AD203B41FA5}">
                      <a16:colId xmlns:a16="http://schemas.microsoft.com/office/drawing/2014/main" val="3265478225"/>
                    </a:ext>
                  </a:extLst>
                </a:gridCol>
                <a:gridCol w="5698532">
                  <a:extLst>
                    <a:ext uri="{9D8B030D-6E8A-4147-A177-3AD203B41FA5}">
                      <a16:colId xmlns:a16="http://schemas.microsoft.com/office/drawing/2014/main" val="367431922"/>
                    </a:ext>
                  </a:extLst>
                </a:gridCol>
              </a:tblGrid>
              <a:tr h="622649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Si tu aimes</a:t>
                      </a:r>
                      <a:endParaRPr lang="fr-CA" sz="2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Tu</a:t>
                      </a:r>
                      <a:r>
                        <a:rPr lang="fr-CA" sz="2400" baseline="0" dirty="0"/>
                        <a:t> es une personne</a:t>
                      </a:r>
                      <a:endParaRPr lang="fr-CA" sz="2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081"/>
                  </a:ext>
                </a:extLst>
              </a:tr>
              <a:tr h="509525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Faire des activités concrètes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Qui a un esprit pratique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512015"/>
                  </a:ext>
                </a:extLst>
              </a:tr>
              <a:tr h="511648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Les travaux manuels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Désirant inventer, démonter</a:t>
                      </a:r>
                      <a:r>
                        <a:rPr lang="fr-CA" sz="2000" baseline="0" dirty="0"/>
                        <a:t> et réparer des objets</a:t>
                      </a:r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607048"/>
                  </a:ext>
                </a:extLst>
              </a:tr>
              <a:tr h="901468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Fabriquer</a:t>
                      </a:r>
                      <a:r>
                        <a:rPr lang="fr-CA" sz="2000" baseline="0" dirty="0"/>
                        <a:t> des objets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Qui manifeste de la curiosité pour des objets techniques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42459"/>
                  </a:ext>
                </a:extLst>
              </a:tr>
              <a:tr h="509525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Comprendre le fonctionnement</a:t>
                      </a:r>
                      <a:r>
                        <a:rPr lang="fr-CA" sz="2000" baseline="0" dirty="0"/>
                        <a:t> des objets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6824"/>
                  </a:ext>
                </a:extLst>
              </a:tr>
              <a:tr h="509525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Comprendre comment sont fabriqués les objets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000047"/>
                  </a:ext>
                </a:extLst>
              </a:tr>
              <a:tr h="509525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Suivre le</a:t>
                      </a:r>
                      <a:r>
                        <a:rPr lang="fr-CA" sz="2000" baseline="0" dirty="0"/>
                        <a:t> développement technologique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11245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13AF4403-70B3-464D-9FC4-113E8A3E615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632D68-3508-47C4-A587-96B7AEF4AD5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360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200" b="1" dirty="0"/>
              <a:t>Choix de cours en ligne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2190749"/>
            <a:ext cx="10875818" cy="3986213"/>
          </a:xfrm>
        </p:spPr>
        <p:txBody>
          <a:bodyPr>
            <a:normAutofit fontScale="92500" lnSpcReduction="20000"/>
          </a:bodyPr>
          <a:lstStyle/>
          <a:p>
            <a:r>
              <a:rPr lang="fr-CA" sz="2400" dirty="0"/>
              <a:t>Il est important de bien réfléchir à l’ordre de priorité de tes choix.</a:t>
            </a:r>
          </a:p>
          <a:p>
            <a:pPr marL="0" indent="0">
              <a:buNone/>
            </a:pPr>
            <a:endParaRPr lang="fr-CA" sz="2400" dirty="0"/>
          </a:p>
          <a:p>
            <a:r>
              <a:rPr lang="fr-CA" sz="2400" dirty="0"/>
              <a:t>La date limite pour les changements:  </a:t>
            </a:r>
            <a:r>
              <a:rPr lang="fr-CA" sz="3000" b="1" dirty="0">
                <a:solidFill>
                  <a:srgbClr val="C00000"/>
                </a:solidFill>
              </a:rPr>
              <a:t>30 mars 2020 </a:t>
            </a:r>
          </a:p>
          <a:p>
            <a:pPr marL="0" indent="0">
              <a:buNone/>
            </a:pPr>
            <a:r>
              <a:rPr lang="fr-CA" i="1" dirty="0">
                <a:latin typeface="Goudy Old Style" panose="02020502050305020303" pitchFamily="18" charset="0"/>
              </a:rPr>
              <a:t>L’élève doit obligatoirement faire ses choix de cours au laboratoire informatique. Au besoin, il pourra retourner dans son dossier de la maison.</a:t>
            </a:r>
          </a:p>
          <a:p>
            <a:pPr marL="0" indent="0">
              <a:buNone/>
            </a:pPr>
            <a:endParaRPr lang="fr-CA" sz="2400" dirty="0"/>
          </a:p>
          <a:p>
            <a:pPr marL="0" indent="0">
              <a:buNone/>
            </a:pPr>
            <a:endParaRPr lang="fr-CA" dirty="0"/>
          </a:p>
          <a:p>
            <a:r>
              <a:rPr lang="fr-CA" sz="2800" dirty="0"/>
              <a:t>Démonstration:  </a:t>
            </a:r>
            <a:r>
              <a:rPr lang="fr-CA" sz="2800" dirty="0">
                <a:solidFill>
                  <a:srgbClr val="0070C0"/>
                </a:solidFill>
                <a:hlinkClick r:id="rId6"/>
              </a:rPr>
              <a:t>choix.csphares.qc.ca</a:t>
            </a:r>
            <a:endParaRPr lang="fr-CA" sz="2800" dirty="0">
              <a:solidFill>
                <a:srgbClr val="0070C0"/>
              </a:solidFill>
            </a:endParaRPr>
          </a:p>
          <a:p>
            <a:r>
              <a:rPr lang="fr-CA" sz="2800"/>
              <a:t>Vidéo explicatif: </a:t>
            </a:r>
            <a:r>
              <a:rPr lang="fr-CA" sz="2800" dirty="0">
                <a:hlinkClick r:id="rId7"/>
              </a:rPr>
              <a:t>https://www.youtube.com/watch?v=NKVgAMlxeIg</a:t>
            </a:r>
            <a:endParaRPr lang="fr-CA" sz="2800" dirty="0"/>
          </a:p>
          <a:p>
            <a:pPr marL="0" indent="0">
              <a:buNone/>
            </a:pPr>
            <a:endParaRPr lang="fr-CA" sz="2800" dirty="0">
              <a:solidFill>
                <a:srgbClr val="0070C0"/>
              </a:solidFill>
            </a:endParaRPr>
          </a:p>
          <a:p>
            <a:endParaRPr lang="fr-CA" sz="2800" dirty="0">
              <a:solidFill>
                <a:srgbClr val="0070C0"/>
              </a:solidFill>
            </a:endParaRPr>
          </a:p>
          <a:p>
            <a:endParaRPr lang="fr-CA" sz="2800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Sujets éducatifs 16 x 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27_TF03462902_TF03462902.potx" id="{A59AF3D5-244B-438E-B80B-8D43B5DC2455}" vid="{17A90BAD-D5E9-44EA-AAAD-F5E2CFCA3A16}"/>
    </a:ext>
  </a:extLst>
</a:theme>
</file>

<file path=ppt/theme/theme2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C3A71CEE04645B5E4CE069EE8FE77" ma:contentTypeVersion="6" ma:contentTypeDescription="Crée un document." ma:contentTypeScope="" ma:versionID="11aca665bf7b47f0a3dbaf35a7d70f83">
  <xsd:schema xmlns:xsd="http://www.w3.org/2001/XMLSchema" xmlns:xs="http://www.w3.org/2001/XMLSchema" xmlns:p="http://schemas.microsoft.com/office/2006/metadata/properties" xmlns:ns2="d2e60bb7-78f4-4f57-b48a-6393a674bbab" xmlns:ns3="392d25b8-dd89-4534-af96-7650f8e1fab6" targetNamespace="http://schemas.microsoft.com/office/2006/metadata/properties" ma:root="true" ma:fieldsID="2c7b9b2897beb893b9479f2896e5a5c3" ns2:_="" ns3:_="">
    <xsd:import namespace="d2e60bb7-78f4-4f57-b48a-6393a674bbab"/>
    <xsd:import namespace="392d25b8-dd89-4534-af96-7650f8e1fa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60bb7-78f4-4f57-b48a-6393a674bb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d25b8-dd89-4534-af96-7650f8e1fa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775CEB-4785-42BA-BAD9-FE72A9D44A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D5799A-A2E0-4D33-AB93-DEE609D364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e60bb7-78f4-4f57-b48a-6393a674bbab"/>
    <ds:schemaRef ds:uri="392d25b8-dd89-4534-af96-7650f8e1fa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5D5B84-77A8-413E-ADE5-264EAD4E6273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92d25b8-dd89-4534-af96-7650f8e1fab6"/>
    <ds:schemaRef ds:uri="http://purl.org/dc/dcmitype/"/>
    <ds:schemaRef ds:uri="d2e60bb7-78f4-4f57-b48a-6393a674bbab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sujets éducatifs, conception « tableau noir » (grand écran)</Template>
  <TotalTime>10803</TotalTime>
  <Words>322</Words>
  <Application>Microsoft Office PowerPoint</Application>
  <PresentationFormat>Grand écran</PresentationFormat>
  <Paragraphs>86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Sujets éducatifs 16 x 9</vt:lpstr>
      <vt:lpstr>École du Mistral 2020-2021 Choix de cours 3e secondaire</vt:lpstr>
      <vt:lpstr>Déroulement de la présentation</vt:lpstr>
      <vt:lpstr>Choix possibles en ARTS et en SCIENCES</vt:lpstr>
      <vt:lpstr> Science et technologie  (apprentissage par théorie, recherche de solutions, plus abstrait)</vt:lpstr>
      <vt:lpstr>Applications technologiques et scientifiques  (apprentissage par expérimentation, plus concret)</vt:lpstr>
      <vt:lpstr>Choix de cours en ligne</vt:lpstr>
    </vt:vector>
  </TitlesOfParts>
  <Company>CSDP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 le Paul-Hubert</dc:title>
  <dc:creator>Josianne Richard</dc:creator>
  <cp:lastModifiedBy>Gaétan Côté</cp:lastModifiedBy>
  <cp:revision>204</cp:revision>
  <cp:lastPrinted>2020-01-23T21:36:03Z</cp:lastPrinted>
  <dcterms:created xsi:type="dcterms:W3CDTF">2017-09-11T19:27:39Z</dcterms:created>
  <dcterms:modified xsi:type="dcterms:W3CDTF">2020-03-05T13:27:42Z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0x010100CFCC3A71CEE04645B5E4CE069EE8FE77</vt:lpwstr>
  </property>
</Properties>
</file>