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76" r:id="rId7"/>
    <p:sldId id="262" r:id="rId8"/>
    <p:sldId id="278" r:id="rId9"/>
    <p:sldId id="277" r:id="rId10"/>
    <p:sldId id="268" r:id="rId11"/>
    <p:sldId id="293" r:id="rId12"/>
    <p:sldId id="282" r:id="rId13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7204"/>
    <a:srgbClr val="16A7B6"/>
    <a:srgbClr val="E73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03F003-9B51-4DEE-A02B-181F6E44CEC2}" v="29" dt="2020-01-24T20:10:52.768"/>
    <p1510:client id="{5B64BA52-C481-4585-BFE0-F326361B5FA9}" v="4" dt="2020-01-27T15:23:09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72810" autoAdjust="0"/>
  </p:normalViewPr>
  <p:slideViewPr>
    <p:cSldViewPr snapToGrid="0">
      <p:cViewPr varScale="1">
        <p:scale>
          <a:sx n="83" d="100"/>
          <a:sy n="83" d="100"/>
        </p:scale>
        <p:origin x="15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5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571DFC9-69B1-4374-A3D4-2DC674F39D77}" type="datetimeFigureOut">
              <a:rPr lang="fr-CA" smtClean="0"/>
              <a:t>2020-02-05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F0D7152-0293-4CE1-A5A6-B30F15DBA7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2003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Version:</a:t>
            </a:r>
            <a:r>
              <a:rPr lang="fr-CA" baseline="0" dirty="0"/>
              <a:t>  2020-02-03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5097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r-CA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r-CA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6683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5800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9457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r-CA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6860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6799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u="sng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u="none" dirty="0"/>
              <a:t>Un changement de séquence est possible en secondaire V</a:t>
            </a:r>
            <a:r>
              <a:rPr lang="fr-CA" u="none" baseline="0" dirty="0"/>
              <a:t> au besoin. </a:t>
            </a:r>
            <a:r>
              <a:rPr lang="fr-CA" u="none" dirty="0"/>
              <a:t>Il est important de considérer ton choix de programme</a:t>
            </a:r>
            <a:r>
              <a:rPr lang="fr-CA" u="none" baseline="0" dirty="0"/>
              <a:t> collégial 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u="none" baseline="0" dirty="0"/>
              <a:t>Des difficultés en math pourraient entrainer une baisse de ta moyenne générale qui est importante dans le cas de programmes contingentés.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u="none" baseline="0" dirty="0"/>
              <a:t>Le cégep analysera ton dossier scolaire sur la base du relevé des apprentissages de 4</a:t>
            </a:r>
            <a:r>
              <a:rPr lang="fr-CA" u="none" baseline="30000" dirty="0"/>
              <a:t>e</a:t>
            </a:r>
            <a:r>
              <a:rPr lang="fr-CA" u="none" baseline="0" dirty="0"/>
              <a:t> sec. et de tes résultats des deux premières étapes du secondaire 5.</a:t>
            </a:r>
          </a:p>
          <a:p>
            <a:endParaRPr lang="fr-CA" u="sng" baseline="0" dirty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7818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1751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961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hyperlink" Target="https://www.youtube.com/watch?v=oLHlP-IFlow" TargetMode="Externa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774423" y="166679"/>
            <a:ext cx="8637073" cy="2920713"/>
          </a:xfrm>
        </p:spPr>
        <p:txBody>
          <a:bodyPr/>
          <a:lstStyle/>
          <a:p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Choix de cours </a:t>
            </a:r>
            <a:b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4</a:t>
            </a:r>
            <a:r>
              <a:rPr lang="fr-CA" baseline="30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</a:t>
            </a:r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secondaire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74424" y="3422073"/>
            <a:ext cx="8283976" cy="1975837"/>
          </a:xfrm>
        </p:spPr>
        <p:txBody>
          <a:bodyPr>
            <a:normAutofit fontScale="25000" lnSpcReduction="20000"/>
          </a:bodyPr>
          <a:lstStyle/>
          <a:p>
            <a:r>
              <a:rPr lang="fr-CA" sz="16000" dirty="0">
                <a:latin typeface="Ink Free" panose="03080402000500000000" pitchFamily="66" charset="0"/>
              </a:rPr>
              <a:t>École du Mistral</a:t>
            </a:r>
          </a:p>
          <a:p>
            <a:r>
              <a:rPr lang="fr-CA" sz="9600" b="1" dirty="0">
                <a:solidFill>
                  <a:srgbClr val="EA7204"/>
                </a:solidFill>
                <a:latin typeface="Candara" panose="020E0502030303020204" pitchFamily="34" charset="0"/>
              </a:rPr>
              <a:t>Année 2020-2021</a:t>
            </a:r>
          </a:p>
          <a:p>
            <a:endParaRPr lang="fr-CA" sz="7200" b="1" dirty="0">
              <a:latin typeface="Candara" panose="020E0502030303020204" pitchFamily="34" charset="0"/>
            </a:endParaRPr>
          </a:p>
          <a:p>
            <a:endParaRPr lang="fr-CA" sz="7200" b="1" dirty="0">
              <a:latin typeface="Candara" panose="020E0502030303020204" pitchFamily="34" charset="0"/>
            </a:endParaRPr>
          </a:p>
          <a:p>
            <a:endParaRPr lang="fr-CA" sz="7200" b="1" dirty="0">
              <a:latin typeface="Candara" panose="020E0502030303020204" pitchFamily="34" charset="0"/>
            </a:endParaRPr>
          </a:p>
          <a:p>
            <a:endParaRPr lang="fr-CA" sz="7200" b="1" dirty="0">
              <a:latin typeface="Candara" panose="020E0502030303020204" pitchFamily="34" charset="0"/>
            </a:endParaRPr>
          </a:p>
          <a:p>
            <a:r>
              <a:rPr lang="fr-CA" sz="7200" b="1" dirty="0">
                <a:latin typeface="Candara" panose="020E0502030303020204" pitchFamily="34" charset="0"/>
              </a:rPr>
              <a:t>Service d’orientation de la commission scolaire des Phares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79256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Déroulement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sz="2400" b="1" dirty="0">
                <a:solidFill>
                  <a:srgbClr val="EA7204"/>
                </a:solidFill>
                <a:latin typeface="Candara" panose="020E0502030303020204" pitchFamily="34" charset="0"/>
              </a:rPr>
              <a:t>Partie 1:  </a:t>
            </a:r>
            <a:r>
              <a:rPr lang="fr-CA" sz="2400" i="1" dirty="0">
                <a:solidFill>
                  <a:srgbClr val="EA7204"/>
                </a:solidFill>
                <a:latin typeface="Candara" panose="020E0502030303020204" pitchFamily="34" charset="0"/>
              </a:rPr>
              <a:t>En classe</a:t>
            </a:r>
          </a:p>
          <a:p>
            <a:pPr lvl="1"/>
            <a:r>
              <a:rPr lang="fr-CA" dirty="0">
                <a:latin typeface="Candara" panose="020E0502030303020204" pitchFamily="34" charset="0"/>
              </a:rPr>
              <a:t>Explication du choix de cours pour l’an prochain</a:t>
            </a:r>
          </a:p>
          <a:p>
            <a:pPr lvl="1"/>
            <a:r>
              <a:rPr lang="fr-CA" dirty="0">
                <a:latin typeface="Candara" panose="020E0502030303020204" pitchFamily="34" charset="0"/>
              </a:rPr>
              <a:t>Explication du choix de cours en ligne (vidéo)</a:t>
            </a:r>
          </a:p>
          <a:p>
            <a:pPr lvl="1"/>
            <a:endParaRPr lang="fr-CA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fr-CA" sz="2400" b="1" dirty="0">
                <a:solidFill>
                  <a:srgbClr val="EA7204"/>
                </a:solidFill>
                <a:latin typeface="Candara" panose="020E0502030303020204" pitchFamily="34" charset="0"/>
              </a:rPr>
              <a:t>Partie 2:  </a:t>
            </a:r>
            <a:r>
              <a:rPr lang="fr-CA" sz="2400" i="1" dirty="0">
                <a:solidFill>
                  <a:srgbClr val="EA7204"/>
                </a:solidFill>
                <a:latin typeface="Candara" panose="020E0502030303020204" pitchFamily="34" charset="0"/>
              </a:rPr>
              <a:t>Au laboratoire informatique</a:t>
            </a:r>
          </a:p>
          <a:p>
            <a:pPr lvl="1"/>
            <a:r>
              <a:rPr lang="fr-CA" dirty="0">
                <a:latin typeface="Candara" panose="020E0502030303020204" pitchFamily="34" charset="0"/>
              </a:rPr>
              <a:t> Choix de cours en ligne</a:t>
            </a:r>
          </a:p>
        </p:txBody>
      </p:sp>
    </p:spTree>
    <p:extLst>
      <p:ext uri="{BB962C8B-B14F-4D97-AF65-F5344CB8AC3E}">
        <p14:creationId xmlns:p14="http://schemas.microsoft.com/office/powerpoint/2010/main" val="18387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Vers la 4</a:t>
            </a:r>
            <a:r>
              <a:rPr lang="fr-CA" baseline="30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</a:t>
            </a:r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secondaire…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209368" y="1739590"/>
            <a:ext cx="10087897" cy="3992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1800" dirty="0"/>
              <a:t>L’application du principe de </a:t>
            </a:r>
            <a:r>
              <a:rPr lang="fr-CA" dirty="0">
                <a:solidFill>
                  <a:srgbClr val="FF0000"/>
                </a:solidFill>
              </a:rPr>
              <a:t>« promotion par matière » </a:t>
            </a:r>
            <a:r>
              <a:rPr lang="fr-CA" sz="1800" dirty="0"/>
              <a:t>s’appliquera à la fin juin.</a:t>
            </a:r>
          </a:p>
          <a:p>
            <a:pPr marL="0" indent="0">
              <a:buNone/>
            </a:pPr>
            <a:r>
              <a:rPr lang="fr-CA" sz="1800" dirty="0"/>
              <a:t>               </a:t>
            </a:r>
          </a:p>
          <a:p>
            <a:pPr marL="0" indent="0">
              <a:buNone/>
            </a:pPr>
            <a:r>
              <a:rPr lang="fr-CA" sz="1800" dirty="0"/>
              <a:t>Exemple:   </a:t>
            </a:r>
            <a:r>
              <a:rPr lang="fr-CA" dirty="0"/>
              <a:t>3</a:t>
            </a:r>
            <a:r>
              <a:rPr lang="fr-CA" baseline="30000" dirty="0"/>
              <a:t>e</a:t>
            </a:r>
            <a:r>
              <a:rPr lang="fr-CA" dirty="0"/>
              <a:t> secondaire</a:t>
            </a:r>
            <a:r>
              <a:rPr lang="fr-CA" sz="1800" dirty="0"/>
              <a:t>			                   </a:t>
            </a:r>
            <a:r>
              <a:rPr lang="fr-CA" dirty="0"/>
              <a:t>4</a:t>
            </a:r>
            <a:r>
              <a:rPr lang="fr-CA" baseline="30000" dirty="0"/>
              <a:t>e</a:t>
            </a:r>
            <a:r>
              <a:rPr lang="fr-CA" dirty="0"/>
              <a:t> secondaire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22221488"/>
              </p:ext>
            </p:extLst>
          </p:nvPr>
        </p:nvGraphicFramePr>
        <p:xfrm>
          <a:off x="894735" y="3286529"/>
          <a:ext cx="399190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142">
                  <a:extLst>
                    <a:ext uri="{9D8B030D-6E8A-4147-A177-3AD203B41FA5}">
                      <a16:colId xmlns:a16="http://schemas.microsoft.com/office/drawing/2014/main" val="2257539780"/>
                    </a:ext>
                  </a:extLst>
                </a:gridCol>
                <a:gridCol w="1393950">
                  <a:extLst>
                    <a:ext uri="{9D8B030D-6E8A-4147-A177-3AD203B41FA5}">
                      <a16:colId xmlns:a16="http://schemas.microsoft.com/office/drawing/2014/main" val="594797368"/>
                    </a:ext>
                  </a:extLst>
                </a:gridCol>
                <a:gridCol w="1194816">
                  <a:extLst>
                    <a:ext uri="{9D8B030D-6E8A-4147-A177-3AD203B41FA5}">
                      <a16:colId xmlns:a16="http://schemas.microsoft.com/office/drawing/2014/main" val="701774134"/>
                    </a:ext>
                  </a:extLst>
                </a:gridCol>
              </a:tblGrid>
              <a:tr h="318758"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MATIÈRES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RÉSULTATS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NIVEAU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603739"/>
                  </a:ext>
                </a:extLst>
              </a:tr>
              <a:tr h="350691"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023250"/>
                  </a:ext>
                </a:extLst>
              </a:tr>
              <a:tr h="350691"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674522"/>
                  </a:ext>
                </a:extLst>
              </a:tr>
              <a:tr h="350691"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572481"/>
                  </a:ext>
                </a:extLst>
              </a:tr>
              <a:tr h="350691"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Histoire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63726"/>
                  </a:ext>
                </a:extLst>
              </a:tr>
              <a:tr h="350691"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69%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489996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01933170"/>
              </p:ext>
            </p:extLst>
          </p:nvPr>
        </p:nvGraphicFramePr>
        <p:xfrm>
          <a:off x="6365838" y="3241305"/>
          <a:ext cx="3818966" cy="2239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483">
                  <a:extLst>
                    <a:ext uri="{9D8B030D-6E8A-4147-A177-3AD203B41FA5}">
                      <a16:colId xmlns:a16="http://schemas.microsoft.com/office/drawing/2014/main" val="3011114746"/>
                    </a:ext>
                  </a:extLst>
                </a:gridCol>
                <a:gridCol w="1909483">
                  <a:extLst>
                    <a:ext uri="{9D8B030D-6E8A-4147-A177-3AD203B41FA5}">
                      <a16:colId xmlns:a16="http://schemas.microsoft.com/office/drawing/2014/main" val="1729881537"/>
                    </a:ext>
                  </a:extLst>
                </a:gridCol>
              </a:tblGrid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MATIÈRES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NIVEAU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168333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Candara" panose="020E0502030303020204" pitchFamily="34" charset="0"/>
                        </a:rPr>
                        <a:t>4</a:t>
                      </a:r>
                      <a:r>
                        <a:rPr lang="fr-CA" baseline="30000" dirty="0">
                          <a:latin typeface="Candara" panose="020E0502030303020204" pitchFamily="34" charset="0"/>
                        </a:rPr>
                        <a:t>e</a:t>
                      </a:r>
                      <a:endParaRPr lang="fr-CA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665090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3</a:t>
                      </a:r>
                      <a:r>
                        <a:rPr lang="fr-CA" baseline="300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e</a:t>
                      </a:r>
                      <a:endParaRPr lang="fr-CA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09952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Candara" panose="020E0502030303020204" pitchFamily="34" charset="0"/>
                        </a:rPr>
                        <a:t>4</a:t>
                      </a:r>
                      <a:r>
                        <a:rPr lang="fr-CA" baseline="30000" dirty="0">
                          <a:latin typeface="Candara" panose="020E0502030303020204" pitchFamily="34" charset="0"/>
                        </a:rPr>
                        <a:t>e</a:t>
                      </a:r>
                      <a:endParaRPr lang="fr-CA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82834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Histoire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3</a:t>
                      </a:r>
                      <a:r>
                        <a:rPr lang="fr-CA" baseline="300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e</a:t>
                      </a:r>
                      <a:endParaRPr lang="fr-CA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81139"/>
                  </a:ext>
                </a:extLst>
              </a:tr>
              <a:tr h="410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Candara" panose="020E0502030303020204" pitchFamily="34" charset="0"/>
                        </a:rPr>
                        <a:t>4e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60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40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80946" y="804519"/>
            <a:ext cx="10663353" cy="1049235"/>
          </a:xfr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fr-CA" sz="28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 diplôme d’études secondaires (D.E.S.)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80946" y="1978680"/>
            <a:ext cx="10663353" cy="433363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fr-CA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Au secondaire, les élèves doivent accumuler un minimum de </a:t>
            </a:r>
            <a:r>
              <a:rPr lang="fr-CA" sz="26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54 unités</a:t>
            </a:r>
            <a:r>
              <a:rPr lang="fr-CA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 </a:t>
            </a:r>
          </a:p>
          <a:p>
            <a:pPr marL="0" indent="0" algn="ctr">
              <a:buNone/>
            </a:pPr>
            <a:r>
              <a:rPr lang="fr-CA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de 4e ou 5e secondaire dont </a:t>
            </a:r>
            <a:r>
              <a:rPr lang="fr-CA" sz="26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au moins 20 unités de 5</a:t>
            </a:r>
            <a:r>
              <a:rPr lang="fr-CA" sz="2600" u="sng" baseline="30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e</a:t>
            </a:r>
            <a:r>
              <a:rPr lang="fr-CA" sz="26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 secondaire.</a:t>
            </a:r>
          </a:p>
          <a:p>
            <a:pPr marL="0" indent="0" algn="ctr">
              <a:buNone/>
            </a:pPr>
            <a:endParaRPr lang="fr-CA" dirty="0">
              <a:solidFill>
                <a:schemeClr val="accent1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200" dirty="0">
                <a:solidFill>
                  <a:schemeClr val="accent5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Cours obligatoires à l’obtention du diplôme:</a:t>
            </a:r>
          </a:p>
          <a:p>
            <a:pPr>
              <a:spcBef>
                <a:spcPts val="0"/>
              </a:spcBef>
            </a:pPr>
            <a:r>
              <a:rPr lang="fr-CA" sz="1900" dirty="0">
                <a:latin typeface="Candara" panose="020E0502030303020204" pitchFamily="34" charset="0"/>
              </a:rPr>
              <a:t>Français, 5</a:t>
            </a:r>
            <a:r>
              <a:rPr lang="fr-CA" sz="1900" baseline="30000" dirty="0">
                <a:latin typeface="Candara" panose="020E0502030303020204" pitchFamily="34" charset="0"/>
              </a:rPr>
              <a:t>e</a:t>
            </a:r>
            <a:r>
              <a:rPr lang="fr-CA" sz="1900" dirty="0">
                <a:latin typeface="Candara" panose="020E0502030303020204" pitchFamily="34" charset="0"/>
              </a:rPr>
              <a:t> secondaire (6 unités)</a:t>
            </a:r>
          </a:p>
          <a:p>
            <a:pPr>
              <a:spcBef>
                <a:spcPts val="0"/>
              </a:spcBef>
            </a:pPr>
            <a:r>
              <a:rPr lang="fr-CA" sz="1900" dirty="0">
                <a:latin typeface="Candara" panose="020E0502030303020204" pitchFamily="34" charset="0"/>
              </a:rPr>
              <a:t>Anglais, 5</a:t>
            </a:r>
            <a:r>
              <a:rPr lang="fr-CA" sz="1900" baseline="30000" dirty="0">
                <a:latin typeface="Candara" panose="020E0502030303020204" pitchFamily="34" charset="0"/>
              </a:rPr>
              <a:t>e</a:t>
            </a:r>
            <a:r>
              <a:rPr lang="fr-CA" sz="1900" dirty="0">
                <a:latin typeface="Candara" panose="020E0502030303020204" pitchFamily="34" charset="0"/>
              </a:rPr>
              <a:t> secondaire (4 unités)</a:t>
            </a:r>
          </a:p>
          <a:p>
            <a:pPr>
              <a:spcBef>
                <a:spcPts val="0"/>
              </a:spcBef>
            </a:pPr>
            <a:r>
              <a:rPr lang="fr-CA" sz="1900" b="1" dirty="0">
                <a:latin typeface="Candara" panose="020E0502030303020204" pitchFamily="34" charset="0"/>
              </a:rPr>
              <a:t>Mathématiques, 4</a:t>
            </a:r>
            <a:r>
              <a:rPr lang="fr-CA" sz="1900" b="1" baseline="30000" dirty="0">
                <a:latin typeface="Candara" panose="020E0502030303020204" pitchFamily="34" charset="0"/>
              </a:rPr>
              <a:t>e</a:t>
            </a:r>
            <a:r>
              <a:rPr lang="fr-CA" sz="1900" b="1" dirty="0">
                <a:latin typeface="Candara" panose="020E0502030303020204" pitchFamily="34" charset="0"/>
              </a:rPr>
              <a:t> secondaire (4 unités)</a:t>
            </a:r>
          </a:p>
          <a:p>
            <a:pPr>
              <a:spcBef>
                <a:spcPts val="0"/>
              </a:spcBef>
            </a:pPr>
            <a:r>
              <a:rPr lang="fr-CA" sz="1900" b="1" dirty="0">
                <a:latin typeface="Candara" panose="020E0502030303020204" pitchFamily="34" charset="0"/>
              </a:rPr>
              <a:t>Science et technologie ou Applications technologiques et scientifiques, 4</a:t>
            </a:r>
            <a:r>
              <a:rPr lang="fr-CA" sz="1900" b="1" baseline="30000" dirty="0">
                <a:latin typeface="Candara" panose="020E0502030303020204" pitchFamily="34" charset="0"/>
              </a:rPr>
              <a:t>e</a:t>
            </a:r>
            <a:r>
              <a:rPr lang="fr-CA" sz="1900" b="1" dirty="0">
                <a:latin typeface="Candara" panose="020E0502030303020204" pitchFamily="34" charset="0"/>
              </a:rPr>
              <a:t> secondaire (4 ou 6 unités)</a:t>
            </a:r>
          </a:p>
          <a:p>
            <a:pPr>
              <a:spcBef>
                <a:spcPts val="0"/>
              </a:spcBef>
            </a:pPr>
            <a:r>
              <a:rPr lang="fr-CA" sz="1900" b="1" dirty="0">
                <a:latin typeface="Candara" panose="020E0502030303020204" pitchFamily="34" charset="0"/>
              </a:rPr>
              <a:t>Histoire du Québec et du Canada, 4</a:t>
            </a:r>
            <a:r>
              <a:rPr lang="fr-CA" sz="1900" b="1" baseline="30000" dirty="0">
                <a:latin typeface="Candara" panose="020E0502030303020204" pitchFamily="34" charset="0"/>
              </a:rPr>
              <a:t>e</a:t>
            </a:r>
            <a:r>
              <a:rPr lang="fr-CA" sz="1900" b="1" dirty="0">
                <a:latin typeface="Candara" panose="020E0502030303020204" pitchFamily="34" charset="0"/>
              </a:rPr>
              <a:t> secondaire (4 unités)</a:t>
            </a:r>
          </a:p>
          <a:p>
            <a:pPr>
              <a:spcBef>
                <a:spcPts val="0"/>
              </a:spcBef>
            </a:pPr>
            <a:r>
              <a:rPr lang="fr-CA" sz="1900" b="1" dirty="0">
                <a:latin typeface="Candara" panose="020E0502030303020204" pitchFamily="34" charset="0"/>
              </a:rPr>
              <a:t>Arts, 4</a:t>
            </a:r>
            <a:r>
              <a:rPr lang="fr-CA" sz="1900" b="1" baseline="30000" dirty="0">
                <a:latin typeface="Candara" panose="020E0502030303020204" pitchFamily="34" charset="0"/>
              </a:rPr>
              <a:t>e</a:t>
            </a:r>
            <a:r>
              <a:rPr lang="fr-CA" sz="1900" b="1" dirty="0">
                <a:latin typeface="Candara" panose="020E0502030303020204" pitchFamily="34" charset="0"/>
              </a:rPr>
              <a:t> secondaire (2 unités)</a:t>
            </a:r>
          </a:p>
          <a:p>
            <a:pPr>
              <a:spcBef>
                <a:spcPts val="0"/>
              </a:spcBef>
            </a:pPr>
            <a:r>
              <a:rPr lang="fr-CA" sz="1900" dirty="0">
                <a:latin typeface="Candara" panose="020E0502030303020204" pitchFamily="34" charset="0"/>
              </a:rPr>
              <a:t>Éthique et culture religieuse ou Éducation physique et à la santé, 5</a:t>
            </a:r>
            <a:r>
              <a:rPr lang="fr-CA" sz="1900" baseline="30000" dirty="0">
                <a:latin typeface="Candara" panose="020E0502030303020204" pitchFamily="34" charset="0"/>
              </a:rPr>
              <a:t>e</a:t>
            </a:r>
            <a:r>
              <a:rPr lang="fr-CA" sz="1900" dirty="0">
                <a:latin typeface="Candara" panose="020E0502030303020204" pitchFamily="34" charset="0"/>
              </a:rPr>
              <a:t> secondaire (2 unités)</a:t>
            </a:r>
          </a:p>
        </p:txBody>
      </p:sp>
    </p:spTree>
    <p:extLst>
      <p:ext uri="{BB962C8B-B14F-4D97-AF65-F5344CB8AC3E}">
        <p14:creationId xmlns:p14="http://schemas.microsoft.com/office/powerpoint/2010/main" val="373790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50391" y="516195"/>
            <a:ext cx="9291215" cy="1260763"/>
          </a:xfrm>
        </p:spPr>
        <p:txBody>
          <a:bodyPr>
            <a:normAutofit/>
          </a:bodyPr>
          <a:lstStyle/>
          <a:p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Les sciences et les mathématiques</a:t>
            </a:r>
            <a:b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endParaRPr lang="fr-CA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32735" y="1440874"/>
            <a:ext cx="11783962" cy="4475018"/>
          </a:xfrm>
        </p:spPr>
        <p:txBody>
          <a:bodyPr/>
          <a:lstStyle/>
          <a:p>
            <a:pPr lvl="1">
              <a:defRPr/>
            </a:pPr>
            <a:r>
              <a:rPr lang="fr-CA" sz="2000" dirty="0"/>
              <a:t>Les cours de </a:t>
            </a:r>
            <a:r>
              <a:rPr lang="fr-CA" sz="2400" dirty="0">
                <a:solidFill>
                  <a:srgbClr val="EA7204"/>
                </a:solidFill>
              </a:rPr>
              <a:t>Science et technologie </a:t>
            </a:r>
            <a:r>
              <a:rPr lang="fr-CA" sz="2000" dirty="0"/>
              <a:t>et</a:t>
            </a:r>
            <a:r>
              <a:rPr lang="fr-CA" sz="2400" dirty="0">
                <a:solidFill>
                  <a:schemeClr val="accent6"/>
                </a:solidFill>
              </a:rPr>
              <a:t> </a:t>
            </a:r>
            <a:r>
              <a:rPr lang="fr-CA" sz="2400" dirty="0">
                <a:solidFill>
                  <a:srgbClr val="EA7204"/>
                </a:solidFill>
              </a:rPr>
              <a:t>Science et technologie de l’environnement </a:t>
            </a:r>
            <a:r>
              <a:rPr lang="fr-CA" sz="2000" dirty="0"/>
              <a:t>sont jumelés à la séquence </a:t>
            </a:r>
            <a:r>
              <a:rPr lang="fr-CA" sz="2000" u="sng" dirty="0"/>
              <a:t>mathématiques SN </a:t>
            </a:r>
            <a:r>
              <a:rPr lang="fr-CA" sz="2000" dirty="0">
                <a:latin typeface="Arial" panose="020B0604020202020204" pitchFamily="34" charset="0"/>
                <a:cs typeface="Arial" panose="020B0604020202020204" pitchFamily="34" charset="0"/>
              </a:rPr>
              <a:t>(sciences naturelles).</a:t>
            </a:r>
          </a:p>
          <a:p>
            <a:pPr marL="671513" lvl="1" indent="-342900">
              <a:defRPr/>
            </a:pPr>
            <a:endParaRPr lang="fr-CA" sz="2000" dirty="0"/>
          </a:p>
          <a:p>
            <a:pPr marL="671513" lvl="1" indent="-342900">
              <a:defRPr/>
            </a:pPr>
            <a:endParaRPr lang="fr-CA" sz="2000" dirty="0"/>
          </a:p>
          <a:p>
            <a:pPr marL="671513" lvl="1" indent="-342900">
              <a:defRPr/>
            </a:pPr>
            <a:r>
              <a:rPr lang="fr-CA" sz="2000" dirty="0"/>
              <a:t>Le cours </a:t>
            </a:r>
            <a:r>
              <a:rPr lang="fr-CA" sz="2400" dirty="0">
                <a:solidFill>
                  <a:srgbClr val="EA7204"/>
                </a:solidFill>
              </a:rPr>
              <a:t>d’Applications technologiques </a:t>
            </a:r>
            <a:r>
              <a:rPr lang="fr-CA" sz="2000" dirty="0">
                <a:solidFill>
                  <a:srgbClr val="EA7204"/>
                </a:solidFill>
              </a:rPr>
              <a:t>et</a:t>
            </a:r>
            <a:r>
              <a:rPr lang="fr-CA" sz="2400" dirty="0">
                <a:solidFill>
                  <a:srgbClr val="EA7204"/>
                </a:solidFill>
              </a:rPr>
              <a:t> scientifiques </a:t>
            </a:r>
            <a:r>
              <a:rPr lang="fr-CA" sz="2000" dirty="0"/>
              <a:t>est jumelé à la séquence </a:t>
            </a:r>
            <a:r>
              <a:rPr lang="fr-CA" sz="2000" u="sng" dirty="0"/>
              <a:t>mathématiques CST </a:t>
            </a:r>
            <a:r>
              <a:rPr lang="fr-CA" sz="2000" dirty="0">
                <a:latin typeface="Arial" panose="020B0604020202020204" pitchFamily="34" charset="0"/>
                <a:cs typeface="Arial" panose="020B0604020202020204" pitchFamily="34" charset="0"/>
              </a:rPr>
              <a:t>( culture, société et technique).</a:t>
            </a:r>
          </a:p>
          <a:p>
            <a:pPr marL="671513" lvl="1" indent="-342900">
              <a:defRPr/>
            </a:pPr>
            <a:endParaRPr lang="fr-CA" sz="2000" dirty="0"/>
          </a:p>
          <a:p>
            <a:pPr marL="328613" lvl="1" indent="0">
              <a:buFont typeface="Rage Italic" panose="03070502040507070304" pitchFamily="66" charset="0"/>
              <a:buNone/>
              <a:defRPr/>
            </a:pPr>
            <a:endParaRPr lang="fr-CA" dirty="0"/>
          </a:p>
          <a:p>
            <a:pPr lvl="1">
              <a:defRPr/>
            </a:pPr>
            <a:endParaRPr lang="fr-CA" dirty="0"/>
          </a:p>
          <a:p>
            <a:pPr lvl="1">
              <a:defRPr/>
            </a:pPr>
            <a:endParaRPr lang="fr-CA" dirty="0"/>
          </a:p>
          <a:p>
            <a:endParaRPr lang="fr-CA" dirty="0"/>
          </a:p>
        </p:txBody>
      </p:sp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132735" y="4438564"/>
            <a:ext cx="11926529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fr-CA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endParaRPr>
          </a:p>
          <a:p>
            <a:pPr eaLnBrk="1" hangingPunct="1">
              <a:defRPr/>
            </a:pPr>
            <a:endParaRPr lang="fr-CA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endParaRPr>
          </a:p>
          <a:p>
            <a:pPr eaLnBrk="1" hangingPunct="1">
              <a:defRPr/>
            </a:pPr>
            <a:r>
              <a:rPr lang="fr-CA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*Le cours de Science et technologie de l’environnement est </a:t>
            </a:r>
            <a:r>
              <a:rPr lang="fr-CA" b="1" dirty="0">
                <a:solidFill>
                  <a:srgbClr val="FF0000"/>
                </a:solidFill>
                <a:latin typeface="+mj-lt"/>
              </a:rPr>
              <a:t>un préalable </a:t>
            </a:r>
            <a:r>
              <a:rPr lang="fr-CA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pour s’inscrire à la </a:t>
            </a:r>
            <a:r>
              <a:rPr lang="fr-CA" sz="20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chimie et à la physique de 5</a:t>
            </a:r>
            <a:r>
              <a:rPr lang="fr-CA" sz="2000" b="1" u="sng" baseline="300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e</a:t>
            </a:r>
            <a:r>
              <a:rPr lang="fr-CA" sz="20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 secondaire</a:t>
            </a:r>
          </a:p>
          <a:p>
            <a:pPr algn="ctr" eaLnBrk="1" hangingPunct="1">
              <a:defRPr/>
            </a:pPr>
            <a:endParaRPr lang="fr-CA" b="1" dirty="0">
              <a:latin typeface="+mj-lt"/>
            </a:endParaRPr>
          </a:p>
          <a:p>
            <a:pPr algn="ctr" eaLnBrk="1" hangingPunct="1">
              <a:defRPr/>
            </a:pPr>
            <a:endParaRPr lang="fr-CA" altLang="fr-FR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fr-CA" altLang="fr-FR" sz="2000" dirty="0"/>
              <a:t>Se référer au document </a:t>
            </a:r>
            <a:r>
              <a:rPr lang="fr-CA" altLang="fr-FR" sz="2000" dirty="0">
                <a:solidFill>
                  <a:srgbClr val="C00000"/>
                </a:solidFill>
              </a:rPr>
              <a:t>«Liste des préalables au collégial»</a:t>
            </a:r>
          </a:p>
          <a:p>
            <a:pPr marL="285750" indent="-285750" eaLnBrk="1" hangingPunct="1">
              <a:buFontTx/>
              <a:buChar char="-"/>
              <a:defRPr/>
            </a:pPr>
            <a:endParaRPr lang="fr-CA" b="1" dirty="0">
              <a:latin typeface="+mj-lt"/>
            </a:endParaRPr>
          </a:p>
          <a:p>
            <a:pPr marL="285750" indent="-285750" eaLnBrk="1" hangingPunct="1">
              <a:buFontTx/>
              <a:buChar char="-"/>
              <a:defRPr/>
            </a:pPr>
            <a:endParaRPr lang="fr-CA" b="1" dirty="0">
              <a:latin typeface="+mj-lt"/>
            </a:endParaRPr>
          </a:p>
          <a:p>
            <a:pPr eaLnBrk="1" hangingPunct="1">
              <a:defRPr/>
            </a:pPr>
            <a:r>
              <a:rPr lang="fr-CA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8535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51579" y="263236"/>
            <a:ext cx="9291215" cy="1454727"/>
          </a:xfrm>
        </p:spPr>
        <p:txBody>
          <a:bodyPr>
            <a:normAutofit fontScale="90000"/>
          </a:bodyPr>
          <a:lstStyle/>
          <a:p>
            <a:pPr marL="0" indent="0">
              <a:defRPr/>
            </a:pPr>
            <a:br>
              <a:rPr lang="fr-CA" altLang="fr-FR" dirty="0"/>
            </a:br>
            <a:r>
              <a:rPr lang="fr-CA" altLang="fr-F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Pour la séquence </a:t>
            </a:r>
            <a:r>
              <a:rPr lang="fr-CA" altLang="fr-FR" dirty="0">
                <a:solidFill>
                  <a:schemeClr val="tx1"/>
                </a:solidFill>
              </a:rPr>
              <a:t>sciences naturelles (SN)</a:t>
            </a:r>
            <a:br>
              <a:rPr lang="fr-CA" altLang="fr-FR" dirty="0"/>
            </a:br>
            <a:br>
              <a:rPr lang="fr-CA" altLang="fr-FR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48930" y="1069848"/>
            <a:ext cx="10928554" cy="4718304"/>
          </a:xfrm>
        </p:spPr>
        <p:txBody>
          <a:bodyPr>
            <a:normAutofit fontScale="70000" lnSpcReduction="20000"/>
          </a:bodyPr>
          <a:lstStyle/>
          <a:p>
            <a:pPr marL="329184" lvl="1" indent="0" algn="just">
              <a:buNone/>
              <a:defRPr/>
            </a:pPr>
            <a:r>
              <a:rPr lang="fr-CA" altLang="fr-FR" sz="3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Il est recommandé que l’élève qui s’y inscrit ait obtenu minimalement </a:t>
            </a:r>
            <a:r>
              <a:rPr lang="fr-CA" altLang="fr-FR" sz="59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70% </a:t>
            </a:r>
            <a:r>
              <a:rPr lang="fr-CA" altLang="fr-FR" sz="3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comme résultat disciplinaire de 3</a:t>
            </a:r>
            <a:r>
              <a:rPr lang="fr-CA" altLang="fr-FR" sz="3800" baseline="30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fr-CA" altLang="fr-FR" sz="3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secondaire en juin 2020.</a:t>
            </a:r>
          </a:p>
          <a:p>
            <a:pPr marL="329184" lvl="1" indent="0" algn="just">
              <a:buNone/>
              <a:defRPr/>
            </a:pPr>
            <a:endParaRPr lang="fr-CA" altLang="fr-FR" sz="3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  <a:defRPr/>
            </a:pPr>
            <a:r>
              <a:rPr lang="fr-CA" sz="4200" b="1" dirty="0">
                <a:solidFill>
                  <a:srgbClr val="EA7204"/>
                </a:solidFill>
              </a:rPr>
              <a:t>Le choix repose sur plusieurs critères : </a:t>
            </a:r>
          </a:p>
          <a:p>
            <a:pPr lvl="1" algn="just">
              <a:defRPr/>
            </a:pPr>
            <a:r>
              <a:rPr lang="fr-C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 résultats en mathématique de 3</a:t>
            </a:r>
            <a:r>
              <a:rPr lang="fr-CA" sz="32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fr-C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secondaire</a:t>
            </a:r>
          </a:p>
          <a:p>
            <a:pPr lvl="1" algn="just">
              <a:defRPr/>
            </a:pPr>
            <a:r>
              <a:rPr lang="fr-C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Ton intérêt pour le domaine</a:t>
            </a:r>
          </a:p>
          <a:p>
            <a:pPr lvl="1" algn="just">
              <a:defRPr/>
            </a:pPr>
            <a:r>
              <a:rPr lang="fr-C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Ton degré d’autonomie</a:t>
            </a:r>
          </a:p>
          <a:p>
            <a:pPr lvl="1" algn="just">
              <a:defRPr/>
            </a:pPr>
            <a:r>
              <a:rPr lang="fr-C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 motivation </a:t>
            </a:r>
          </a:p>
          <a:p>
            <a:pPr lvl="1" algn="just">
              <a:defRPr/>
            </a:pPr>
            <a:r>
              <a:rPr lang="fr-CA" sz="3200" b="1" dirty="0"/>
              <a:t>Tes aspirations professionnelles</a:t>
            </a:r>
          </a:p>
          <a:p>
            <a:pPr marL="329184" lvl="1" indent="0" algn="just">
              <a:buNone/>
              <a:defRPr/>
            </a:pPr>
            <a:endParaRPr lang="fr-CA" altLang="fr-FR" sz="2000" b="1" dirty="0">
              <a:solidFill>
                <a:srgbClr val="009242"/>
              </a:solidFill>
            </a:endParaRPr>
          </a:p>
          <a:p>
            <a:pPr marL="0" indent="0" algn="ctr">
              <a:buNone/>
              <a:defRPr/>
            </a:pPr>
            <a:endParaRPr lang="fr-C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09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Parcours possibles en mathématique</a:t>
            </a:r>
          </a:p>
        </p:txBody>
      </p:sp>
      <p:grpSp>
        <p:nvGrpSpPr>
          <p:cNvPr id="17" name="Groupe 11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742418" y="1853753"/>
            <a:ext cx="8872537" cy="3732316"/>
            <a:chOff x="167322" y="777371"/>
            <a:chExt cx="8872523" cy="3731926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457834" y="777371"/>
              <a:ext cx="8274037" cy="1046516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2400" b="1" dirty="0"/>
                <a:t>Mathématique 3</a:t>
              </a:r>
              <a:r>
                <a:rPr lang="fr-CA" sz="2400" b="1" baseline="30000" dirty="0"/>
                <a:t>e</a:t>
              </a:r>
              <a:r>
                <a:rPr lang="fr-CA" sz="2400" b="1" dirty="0"/>
                <a:t> secondaire</a:t>
              </a:r>
            </a:p>
          </p:txBody>
        </p:sp>
        <p:sp>
          <p:nvSpPr>
            <p:cNvPr id="31" name="Rectangle à coins arrondis 30"/>
            <p:cNvSpPr/>
            <p:nvPr/>
          </p:nvSpPr>
          <p:spPr>
            <a:xfrm>
              <a:off x="800733" y="2056762"/>
              <a:ext cx="2665409" cy="1142376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2000" dirty="0"/>
                <a:t>Mathématique</a:t>
              </a:r>
              <a:r>
                <a:rPr lang="fr-CA" dirty="0"/>
                <a:t> </a:t>
              </a:r>
              <a:r>
                <a:rPr lang="fr-CA" sz="2400" b="1" dirty="0"/>
                <a:t>4</a:t>
              </a:r>
              <a:r>
                <a:rPr lang="fr-CA" dirty="0"/>
                <a:t> </a:t>
              </a:r>
              <a:r>
                <a:rPr lang="fr-CA" sz="2400" b="1" dirty="0"/>
                <a:t>CST</a:t>
              </a:r>
              <a:r>
                <a:rPr lang="fr-CA" dirty="0"/>
                <a:t> </a:t>
              </a:r>
              <a:br>
                <a:rPr lang="fr-CA" dirty="0"/>
              </a:br>
              <a:r>
                <a:rPr lang="fr-CA" dirty="0"/>
                <a:t>(régulière)</a:t>
              </a:r>
            </a:p>
          </p:txBody>
        </p:sp>
        <p:sp>
          <p:nvSpPr>
            <p:cNvPr id="32" name="Rectangle à coins arrondis 31"/>
            <p:cNvSpPr/>
            <p:nvPr/>
          </p:nvSpPr>
          <p:spPr>
            <a:xfrm>
              <a:off x="5142539" y="2056762"/>
              <a:ext cx="3367082" cy="1142376"/>
            </a:xfrm>
            <a:prstGeom prst="round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2000" dirty="0"/>
                <a:t>Mathématique</a:t>
              </a:r>
              <a:r>
                <a:rPr lang="fr-CA" dirty="0"/>
                <a:t> </a:t>
              </a:r>
              <a:r>
                <a:rPr lang="fr-CA" sz="2800" b="1" dirty="0"/>
                <a:t>4</a:t>
              </a:r>
              <a:r>
                <a:rPr lang="fr-CA" sz="2000" dirty="0"/>
                <a:t> </a:t>
              </a:r>
              <a:r>
                <a:rPr lang="fr-CA" sz="2400" b="1" dirty="0"/>
                <a:t>SN</a:t>
              </a:r>
            </a:p>
            <a:p>
              <a:pPr algn="ctr">
                <a:defRPr/>
              </a:pPr>
              <a:r>
                <a:rPr lang="fr-CA" dirty="0"/>
                <a:t>(forte)</a:t>
              </a:r>
            </a:p>
          </p:txBody>
        </p:sp>
        <p:cxnSp>
          <p:nvCxnSpPr>
            <p:cNvPr id="33" name="Connecteur droit 32"/>
            <p:cNvCxnSpPr>
              <a:stCxn id="18" idx="2"/>
              <a:endCxn id="31" idx="0"/>
            </p:cNvCxnSpPr>
            <p:nvPr/>
          </p:nvCxnSpPr>
          <p:spPr>
            <a:xfrm flipH="1">
              <a:off x="2133438" y="1823887"/>
              <a:ext cx="2461414" cy="232876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>
              <a:stCxn id="18" idx="2"/>
              <a:endCxn id="32" idx="0"/>
            </p:cNvCxnSpPr>
            <p:nvPr/>
          </p:nvCxnSpPr>
          <p:spPr>
            <a:xfrm>
              <a:off x="4594852" y="1823887"/>
              <a:ext cx="2231228" cy="232876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à coins arrondis 34"/>
            <p:cNvSpPr/>
            <p:nvPr/>
          </p:nvSpPr>
          <p:spPr>
            <a:xfrm>
              <a:off x="4594852" y="3483522"/>
              <a:ext cx="2395534" cy="1025775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dirty="0"/>
                <a:t>Math </a:t>
              </a:r>
              <a:r>
                <a:rPr lang="fr-CA" sz="2400" b="1" dirty="0"/>
                <a:t>5 SN</a:t>
              </a:r>
            </a:p>
            <a:p>
              <a:pPr algn="ctr">
                <a:defRPr/>
              </a:pPr>
              <a:r>
                <a:rPr lang="fr-CA" dirty="0"/>
                <a:t>(forte) </a:t>
              </a:r>
              <a:endParaRPr lang="fr-CA" sz="1400" dirty="0"/>
            </a:p>
          </p:txBody>
        </p:sp>
        <p:cxnSp>
          <p:nvCxnSpPr>
            <p:cNvPr id="36" name="Connecteur droit 35"/>
            <p:cNvCxnSpPr>
              <a:stCxn id="32" idx="2"/>
              <a:endCxn id="35" idx="0"/>
            </p:cNvCxnSpPr>
            <p:nvPr/>
          </p:nvCxnSpPr>
          <p:spPr>
            <a:xfrm flipH="1">
              <a:off x="5792619" y="3199137"/>
              <a:ext cx="1033461" cy="28438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>
              <a:stCxn id="32" idx="2"/>
              <a:endCxn id="40" idx="0"/>
            </p:cNvCxnSpPr>
            <p:nvPr/>
          </p:nvCxnSpPr>
          <p:spPr>
            <a:xfrm>
              <a:off x="6826080" y="3199137"/>
              <a:ext cx="1215229" cy="284385"/>
            </a:xfrm>
            <a:prstGeom prst="line">
              <a:avLst/>
            </a:prstGeom>
            <a:ln w="19050">
              <a:solidFill>
                <a:srgbClr val="00A8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à coins arrondis 37"/>
            <p:cNvSpPr/>
            <p:nvPr/>
          </p:nvSpPr>
          <p:spPr>
            <a:xfrm>
              <a:off x="2062793" y="3397081"/>
              <a:ext cx="2270121" cy="1112216"/>
            </a:xfrm>
            <a:prstGeom prst="round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dirty="0"/>
                <a:t>Math </a:t>
              </a:r>
              <a:r>
                <a:rPr lang="fr-CA" sz="2800" b="1" dirty="0"/>
                <a:t>4</a:t>
              </a:r>
              <a:r>
                <a:rPr lang="fr-CA" dirty="0"/>
                <a:t> </a:t>
              </a:r>
              <a:r>
                <a:rPr lang="fr-CA" sz="2400" b="1" dirty="0"/>
                <a:t>SN</a:t>
              </a:r>
            </a:p>
            <a:p>
              <a:pPr algn="ctr">
                <a:defRPr/>
              </a:pPr>
              <a:r>
                <a:rPr lang="fr-CA" dirty="0"/>
                <a:t>(forte)</a:t>
              </a:r>
            </a:p>
          </p:txBody>
        </p:sp>
        <p:sp>
          <p:nvSpPr>
            <p:cNvPr id="39" name="Rectangle à coins arrondis 38"/>
            <p:cNvSpPr/>
            <p:nvPr/>
          </p:nvSpPr>
          <p:spPr>
            <a:xfrm>
              <a:off x="167322" y="3397081"/>
              <a:ext cx="1843084" cy="1112216"/>
            </a:xfrm>
            <a:prstGeom prst="roundRect">
              <a:avLst/>
            </a:prstGeom>
            <a:solidFill>
              <a:srgbClr val="00A8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dirty="0"/>
                <a:t>Math </a:t>
              </a:r>
              <a:r>
                <a:rPr lang="fr-CA" sz="2400" b="1" dirty="0"/>
                <a:t>5 CST</a:t>
              </a:r>
            </a:p>
            <a:p>
              <a:pPr algn="ctr">
                <a:defRPr/>
              </a:pPr>
              <a:r>
                <a:rPr lang="fr-CA" dirty="0"/>
                <a:t>(régulière)</a:t>
              </a:r>
            </a:p>
          </p:txBody>
        </p:sp>
        <p:sp>
          <p:nvSpPr>
            <p:cNvPr id="40" name="Rectangle à coins arrondis 39"/>
            <p:cNvSpPr/>
            <p:nvPr/>
          </p:nvSpPr>
          <p:spPr>
            <a:xfrm>
              <a:off x="7042773" y="3483522"/>
              <a:ext cx="1997072" cy="1025775"/>
            </a:xfrm>
            <a:prstGeom prst="roundRect">
              <a:avLst/>
            </a:prstGeom>
            <a:solidFill>
              <a:srgbClr val="00A8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dirty="0"/>
                <a:t>Math </a:t>
              </a:r>
              <a:r>
                <a:rPr lang="fr-CA" sz="2400" b="1" dirty="0"/>
                <a:t>5 CST</a:t>
              </a:r>
            </a:p>
            <a:p>
              <a:pPr algn="ctr">
                <a:defRPr/>
              </a:pPr>
              <a:r>
                <a:rPr lang="fr-CA" dirty="0"/>
                <a:t>(régulière)</a:t>
              </a:r>
            </a:p>
          </p:txBody>
        </p:sp>
        <p:cxnSp>
          <p:nvCxnSpPr>
            <p:cNvPr id="41" name="Connecteur droit 40"/>
            <p:cNvCxnSpPr>
              <a:stCxn id="31" idx="2"/>
              <a:endCxn id="39" idx="0"/>
            </p:cNvCxnSpPr>
            <p:nvPr/>
          </p:nvCxnSpPr>
          <p:spPr>
            <a:xfrm flipH="1">
              <a:off x="1088865" y="3199137"/>
              <a:ext cx="1044573" cy="197944"/>
            </a:xfrm>
            <a:prstGeom prst="line">
              <a:avLst/>
            </a:prstGeom>
            <a:ln w="19050">
              <a:solidFill>
                <a:srgbClr val="00A8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>
              <a:stCxn id="31" idx="2"/>
              <a:endCxn id="38" idx="0"/>
            </p:cNvCxnSpPr>
            <p:nvPr/>
          </p:nvCxnSpPr>
          <p:spPr>
            <a:xfrm>
              <a:off x="2133438" y="3199137"/>
              <a:ext cx="1064416" cy="197944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9804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83627" y="280219"/>
            <a:ext cx="9291215" cy="1263819"/>
          </a:xfrm>
        </p:spPr>
        <p:txBody>
          <a:bodyPr/>
          <a:lstStyle/>
          <a:p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Choix d’options au parcours général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87335386"/>
              </p:ext>
            </p:extLst>
          </p:nvPr>
        </p:nvGraphicFramePr>
        <p:xfrm>
          <a:off x="1583627" y="1224116"/>
          <a:ext cx="9159167" cy="4645741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9159167">
                  <a:extLst>
                    <a:ext uri="{9D8B030D-6E8A-4147-A177-3AD203B41FA5}">
                      <a16:colId xmlns:a16="http://schemas.microsoft.com/office/drawing/2014/main" val="3328439980"/>
                    </a:ext>
                  </a:extLst>
                </a:gridCol>
              </a:tblGrid>
              <a:tr h="1416697">
                <a:tc>
                  <a:txBody>
                    <a:bodyPr/>
                    <a:lstStyle/>
                    <a:p>
                      <a:endParaRPr lang="fr-CA" sz="2800" dirty="0"/>
                    </a:p>
                    <a:p>
                      <a:pPr algn="ctr"/>
                      <a:r>
                        <a:rPr lang="fr-CA" sz="2800" dirty="0">
                          <a:solidFill>
                            <a:srgbClr val="EA7204"/>
                          </a:solidFill>
                        </a:rPr>
                        <a:t>Cours </a:t>
                      </a:r>
                      <a:r>
                        <a:rPr lang="fr-CA" sz="2800" baseline="0" dirty="0">
                          <a:solidFill>
                            <a:srgbClr val="EA7204"/>
                          </a:solidFill>
                        </a:rPr>
                        <a:t>optionnels </a:t>
                      </a:r>
                      <a:endParaRPr lang="fr-CA" sz="2800" b="1" i="0" dirty="0">
                        <a:solidFill>
                          <a:srgbClr val="EA720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944509"/>
                  </a:ext>
                </a:extLst>
              </a:tr>
              <a:tr h="538174">
                <a:tc>
                  <a:txBody>
                    <a:bodyPr/>
                    <a:lstStyle/>
                    <a:p>
                      <a:pPr algn="ctr"/>
                      <a:r>
                        <a:rPr lang="fr-CA" sz="2000" dirty="0"/>
                        <a:t>Arts plastiques</a:t>
                      </a:r>
                      <a:endParaRPr lang="fr-CA" sz="2000" b="0" i="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42100"/>
                  </a:ext>
                </a:extLst>
              </a:tr>
              <a:tr h="538174">
                <a:tc>
                  <a:txBody>
                    <a:bodyPr/>
                    <a:lstStyle/>
                    <a:p>
                      <a:pPr algn="ctr"/>
                      <a:r>
                        <a:rPr lang="fr-CA" sz="2000" dirty="0"/>
                        <a:t>Exploration</a:t>
                      </a:r>
                      <a:r>
                        <a:rPr lang="fr-CA" sz="2000" baseline="0" dirty="0"/>
                        <a:t> de la formation professionnelle</a:t>
                      </a:r>
                      <a:endParaRPr lang="fr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523762"/>
                  </a:ext>
                </a:extLst>
              </a:tr>
              <a:tr h="538174">
                <a:tc>
                  <a:txBody>
                    <a:bodyPr/>
                    <a:lstStyle/>
                    <a:p>
                      <a:pPr algn="ctr"/>
                      <a:r>
                        <a:rPr lang="fr-CA" sz="2000" dirty="0"/>
                        <a:t>Français</a:t>
                      </a:r>
                      <a:r>
                        <a:rPr lang="fr-CA" sz="2000" baseline="0" dirty="0"/>
                        <a:t> théâtre</a:t>
                      </a:r>
                      <a:endParaRPr lang="fr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49176"/>
                  </a:ext>
                </a:extLst>
              </a:tr>
              <a:tr h="538174">
                <a:tc>
                  <a:txBody>
                    <a:bodyPr/>
                    <a:lstStyle/>
                    <a:p>
                      <a:pPr algn="ctr"/>
                      <a:r>
                        <a:rPr lang="fr-CA" sz="2000" dirty="0"/>
                        <a:t>Multisports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023159"/>
                  </a:ext>
                </a:extLst>
              </a:tr>
              <a:tr h="5381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000" dirty="0"/>
                        <a:t>Projet personnel d’orientation (PPO)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923445"/>
                  </a:ext>
                </a:extLst>
              </a:tr>
              <a:tr h="5381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000" dirty="0"/>
                        <a:t>Ressources fauniques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912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136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Choix de cours en ligne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451579" y="2015732"/>
            <a:ext cx="9291215" cy="3763276"/>
          </a:xfrm>
        </p:spPr>
        <p:txBody>
          <a:bodyPr>
            <a:normAutofit lnSpcReduction="10000"/>
          </a:bodyPr>
          <a:lstStyle/>
          <a:p>
            <a:r>
              <a:rPr lang="fr-CA" dirty="0"/>
              <a:t>Il est important de bien réfléchir à l’ordre de priorité de tes choix de cours.</a:t>
            </a:r>
          </a:p>
          <a:p>
            <a:pPr marL="0" indent="0">
              <a:buNone/>
            </a:pPr>
            <a:endParaRPr lang="fr-CA" dirty="0"/>
          </a:p>
          <a:p>
            <a:r>
              <a:rPr lang="fr-CA" dirty="0"/>
              <a:t>La date limite pour les changements:    </a:t>
            </a:r>
            <a:r>
              <a:rPr lang="fr-CA" sz="2800" b="1" dirty="0">
                <a:solidFill>
                  <a:srgbClr val="C00000"/>
                </a:solidFill>
              </a:rPr>
              <a:t>30</a:t>
            </a:r>
            <a:r>
              <a:rPr lang="fr-CA" dirty="0">
                <a:solidFill>
                  <a:srgbClr val="C00000"/>
                </a:solidFill>
              </a:rPr>
              <a:t>  mars </a:t>
            </a:r>
            <a:r>
              <a:rPr lang="fr-CA" sz="2800" dirty="0">
                <a:solidFill>
                  <a:srgbClr val="C00000"/>
                </a:solidFill>
              </a:rPr>
              <a:t>2020.</a:t>
            </a:r>
          </a:p>
          <a:p>
            <a:pPr marL="0" indent="0">
              <a:buNone/>
            </a:pPr>
            <a:r>
              <a:rPr lang="fr-CA" sz="2200" i="1" dirty="0">
                <a:latin typeface="Goudy Old Style" panose="02020502050305020303" pitchFamily="18" charset="0"/>
              </a:rPr>
              <a:t>L’élève doit obligatoirement faire ses choix de cours au laboratoire informatique. Au besoin, il pourra retourner dans son dossier de la maison.</a:t>
            </a:r>
          </a:p>
          <a:p>
            <a:pPr marL="0" indent="0">
              <a:buNone/>
            </a:pPr>
            <a:endParaRPr lang="fr-CA" dirty="0"/>
          </a:p>
          <a:p>
            <a:r>
              <a:rPr lang="fr-CA" dirty="0"/>
              <a:t>Démonstration:  </a:t>
            </a:r>
            <a:r>
              <a:rPr lang="fr-CA" u="sng" dirty="0">
                <a:solidFill>
                  <a:srgbClr val="EA7204"/>
                </a:solidFill>
              </a:rPr>
              <a:t>choix.csphares.qc.ca</a:t>
            </a:r>
            <a:r>
              <a:rPr lang="fr-CA" dirty="0">
                <a:solidFill>
                  <a:srgbClr val="EA7204"/>
                </a:solidFill>
              </a:rPr>
              <a:t>	</a:t>
            </a:r>
          </a:p>
          <a:p>
            <a:r>
              <a:rPr lang="fr-CA"/>
              <a:t>Vidéo explicatif: </a:t>
            </a:r>
            <a:r>
              <a:rPr lang="fr-CA" dirty="0">
                <a:hlinkClick r:id="rId5"/>
              </a:rPr>
              <a:t>https://www.youtube.com/watch?v=oLHlP-IFlow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285167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C3A71CEE04645B5E4CE069EE8FE77" ma:contentTypeVersion="6" ma:contentTypeDescription="Crée un document." ma:contentTypeScope="" ma:versionID="11aca665bf7b47f0a3dbaf35a7d70f83">
  <xsd:schema xmlns:xsd="http://www.w3.org/2001/XMLSchema" xmlns:xs="http://www.w3.org/2001/XMLSchema" xmlns:p="http://schemas.microsoft.com/office/2006/metadata/properties" xmlns:ns2="d2e60bb7-78f4-4f57-b48a-6393a674bbab" xmlns:ns3="392d25b8-dd89-4534-af96-7650f8e1fab6" targetNamespace="http://schemas.microsoft.com/office/2006/metadata/properties" ma:root="true" ma:fieldsID="2c7b9b2897beb893b9479f2896e5a5c3" ns2:_="" ns3:_="">
    <xsd:import namespace="d2e60bb7-78f4-4f57-b48a-6393a674bbab"/>
    <xsd:import namespace="392d25b8-dd89-4534-af96-7650f8e1fa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e60bb7-78f4-4f57-b48a-6393a674b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d25b8-dd89-4534-af96-7650f8e1fa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82F9EF-A0BD-4B5E-8CCE-024909AA59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e60bb7-78f4-4f57-b48a-6393a674bbab"/>
    <ds:schemaRef ds:uri="392d25b8-dd89-4534-af96-7650f8e1fa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02FEE4-0701-4088-866E-E8192C1682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AA9304-99DF-43EF-ACDD-A01A053476D4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392d25b8-dd89-4534-af96-7650f8e1fab6"/>
    <ds:schemaRef ds:uri="http://purl.org/dc/dcmitype/"/>
    <ds:schemaRef ds:uri="d2e60bb7-78f4-4f57-b48a-6393a674bbab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2346</TotalTime>
  <Words>575</Words>
  <Application>Microsoft Office PowerPoint</Application>
  <PresentationFormat>Grand écran</PresentationFormat>
  <Paragraphs>131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Candara</vt:lpstr>
      <vt:lpstr>Goudy Old Style</vt:lpstr>
      <vt:lpstr>Ink Free</vt:lpstr>
      <vt:lpstr>Rage Italic</vt:lpstr>
      <vt:lpstr>Rockwell</vt:lpstr>
      <vt:lpstr>Gallery</vt:lpstr>
      <vt:lpstr>Choix de cours  4e secondaire</vt:lpstr>
      <vt:lpstr>Déroulement de la présentation</vt:lpstr>
      <vt:lpstr>Vers la 4e  secondaire…</vt:lpstr>
      <vt:lpstr> diplôme d’études secondaires (D.E.S.)</vt:lpstr>
      <vt:lpstr>Les sciences et les mathématiques </vt:lpstr>
      <vt:lpstr> Pour la séquence sciences naturelles (SN)  </vt:lpstr>
      <vt:lpstr>Parcours possibles en mathématique</vt:lpstr>
      <vt:lpstr>Choix d’options au parcours général</vt:lpstr>
      <vt:lpstr>Choix de cours en ligne</vt:lpstr>
    </vt:vector>
  </TitlesOfParts>
  <Company>CSDP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Soirée d’information aux parents</dc:title>
  <dc:creator>Mireille Pineault</dc:creator>
  <cp:lastModifiedBy>Gaétan Côté</cp:lastModifiedBy>
  <cp:revision>131</cp:revision>
  <cp:lastPrinted>2019-12-02T19:50:02Z</cp:lastPrinted>
  <dcterms:created xsi:type="dcterms:W3CDTF">2019-11-15T13:47:02Z</dcterms:created>
  <dcterms:modified xsi:type="dcterms:W3CDTF">2020-02-05T18:45:24Z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0x010100CFCC3A71CEE04645B5E4CE069EE8FE77</vt:lpwstr>
  </property>
</Properties>
</file>