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5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6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7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8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9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76" r:id="rId7"/>
    <p:sldId id="262" r:id="rId8"/>
    <p:sldId id="286" r:id="rId9"/>
    <p:sldId id="268" r:id="rId10"/>
    <p:sldId id="287" r:id="rId11"/>
    <p:sldId id="288" r:id="rId12"/>
    <p:sldId id="300" r:id="rId13"/>
    <p:sldId id="282" r:id="rId14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7204"/>
    <a:srgbClr val="16A7B6"/>
    <a:srgbClr val="E73D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349111-F458-4B48-90F7-25F5E949C8DF}" v="36" dt="2020-01-24T20:15:02.0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73" autoAdjust="0"/>
    <p:restoredTop sz="67701" autoAdjust="0"/>
  </p:normalViewPr>
  <p:slideViewPr>
    <p:cSldViewPr snapToGrid="0">
      <p:cViewPr varScale="1">
        <p:scale>
          <a:sx n="77" d="100"/>
          <a:sy n="77" d="100"/>
        </p:scale>
        <p:origin x="17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85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571DFC9-69B1-4374-A3D4-2DC674F39D77}" type="datetimeFigureOut">
              <a:rPr lang="fr-CA" smtClean="0"/>
              <a:t>2020-02-05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FF0D7152-0293-4CE1-A5A6-B30F15DBA7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92003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Version:</a:t>
            </a:r>
            <a:r>
              <a:rPr lang="fr-CA" baseline="0" dirty="0"/>
              <a:t>  2020-02-03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250976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10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49619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fr-CA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CA" dirty="0"/>
          </a:p>
          <a:p>
            <a:pPr marL="0" indent="0">
              <a:buFont typeface="Arial" panose="020B0604020202020204" pitchFamily="34" charset="0"/>
              <a:buNone/>
            </a:pPr>
            <a:endParaRPr lang="fr-CA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26683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fr-CA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15800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79457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920142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178186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552971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135461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86823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5" Type="http://schemas.openxmlformats.org/officeDocument/2006/relationships/hyperlink" Target="https://www.youtube.com/watch?v=mtMGAMZ9Y8g" TargetMode="Externa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774423" y="166679"/>
            <a:ext cx="8637073" cy="2920713"/>
          </a:xfrm>
        </p:spPr>
        <p:txBody>
          <a:bodyPr/>
          <a:lstStyle/>
          <a:p>
            <a:r>
              <a:rPr lang="fr-CA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Choix de cours </a:t>
            </a:r>
            <a:br>
              <a:rPr lang="fr-CA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fr-CA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5</a:t>
            </a:r>
            <a:r>
              <a:rPr lang="fr-CA" baseline="30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e</a:t>
            </a:r>
            <a:r>
              <a:rPr lang="fr-CA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secondaire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774424" y="3422074"/>
            <a:ext cx="8637072" cy="1323348"/>
          </a:xfrm>
        </p:spPr>
        <p:txBody>
          <a:bodyPr>
            <a:normAutofit fontScale="25000" lnSpcReduction="20000"/>
          </a:bodyPr>
          <a:lstStyle/>
          <a:p>
            <a:r>
              <a:rPr lang="fr-CA" sz="16000" b="1" dirty="0">
                <a:latin typeface="Ink Free" panose="03080402000500000000" pitchFamily="66" charset="0"/>
              </a:rPr>
              <a:t>École du mistral</a:t>
            </a:r>
          </a:p>
          <a:p>
            <a:r>
              <a:rPr lang="fr-CA" sz="9600" b="1" dirty="0">
                <a:solidFill>
                  <a:srgbClr val="EA7204"/>
                </a:solidFill>
                <a:latin typeface="Candara" panose="020E0502030303020204" pitchFamily="34" charset="0"/>
              </a:rPr>
              <a:t> </a:t>
            </a:r>
            <a:r>
              <a:rPr lang="fr-CA" sz="9600" dirty="0">
                <a:solidFill>
                  <a:srgbClr val="EA7204"/>
                </a:solidFill>
                <a:latin typeface="Candara" panose="020E0502030303020204" pitchFamily="34" charset="0"/>
              </a:rPr>
              <a:t>Année 2020-2021</a:t>
            </a:r>
          </a:p>
          <a:p>
            <a:endParaRPr lang="fr-CA" sz="9600" b="1" dirty="0">
              <a:solidFill>
                <a:srgbClr val="EA7204"/>
              </a:solidFill>
              <a:latin typeface="Candara" panose="020E0502030303020204" pitchFamily="34" charset="0"/>
            </a:endParaRPr>
          </a:p>
          <a:p>
            <a:endParaRPr lang="fr-CA" sz="7200" b="1" dirty="0">
              <a:latin typeface="Candara" panose="020E0502030303020204" pitchFamily="34" charset="0"/>
            </a:endParaRPr>
          </a:p>
          <a:p>
            <a:endParaRPr lang="fr-CA" sz="7200" b="1" dirty="0">
              <a:latin typeface="Candara" panose="020E0502030303020204" pitchFamily="34" charset="0"/>
            </a:endParaRPr>
          </a:p>
          <a:p>
            <a:endParaRPr lang="fr-CA" sz="7200" b="1" dirty="0">
              <a:latin typeface="Candara" panose="020E0502030303020204" pitchFamily="34" charset="0"/>
            </a:endParaRPr>
          </a:p>
          <a:p>
            <a:r>
              <a:rPr lang="fr-CA" sz="7200" b="1" dirty="0">
                <a:latin typeface="Candara" panose="020E0502030303020204" pitchFamily="34" charset="0"/>
              </a:rPr>
              <a:t>Service d’orientation de la commission scolaire des Phares</a:t>
            </a:r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7925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451579" y="342420"/>
            <a:ext cx="9291215" cy="1049235"/>
          </a:xfrm>
        </p:spPr>
        <p:txBody>
          <a:bodyPr>
            <a:normAutofit/>
          </a:bodyPr>
          <a:lstStyle/>
          <a:p>
            <a:r>
              <a:rPr lang="fr-CA" sz="36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Choix de cours en ligne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945931" y="1391656"/>
            <a:ext cx="10641724" cy="4074690"/>
          </a:xfrm>
        </p:spPr>
        <p:txBody>
          <a:bodyPr>
            <a:noAutofit/>
          </a:bodyPr>
          <a:lstStyle/>
          <a:p>
            <a:r>
              <a:rPr lang="fr-CA" sz="2400" dirty="0"/>
              <a:t>Il est important de bien réfléchir à l’ordre de priorité de tes choix de cours</a:t>
            </a:r>
          </a:p>
          <a:p>
            <a:pPr marL="0" indent="0">
              <a:buNone/>
            </a:pPr>
            <a:endParaRPr lang="fr-CA" sz="2400" dirty="0"/>
          </a:p>
          <a:p>
            <a:r>
              <a:rPr lang="fr-CA" sz="2400" dirty="0"/>
              <a:t>La date limite pour les changements:  </a:t>
            </a:r>
            <a:r>
              <a:rPr lang="fr-CA" sz="3600" dirty="0">
                <a:solidFill>
                  <a:srgbClr val="C00000"/>
                </a:solidFill>
              </a:rPr>
              <a:t>30</a:t>
            </a:r>
            <a:r>
              <a:rPr lang="fr-CA" sz="2400" dirty="0">
                <a:solidFill>
                  <a:srgbClr val="C00000"/>
                </a:solidFill>
              </a:rPr>
              <a:t> mars </a:t>
            </a:r>
            <a:r>
              <a:rPr lang="fr-CA" sz="3200" dirty="0">
                <a:solidFill>
                  <a:srgbClr val="C00000"/>
                </a:solidFill>
              </a:rPr>
              <a:t>2020</a:t>
            </a:r>
          </a:p>
          <a:p>
            <a:pPr marL="0" indent="0">
              <a:buNone/>
            </a:pPr>
            <a:r>
              <a:rPr lang="fr-CA" sz="2200" i="1" dirty="0">
                <a:latin typeface="Goudy Old Style" panose="02020502050305020303" pitchFamily="18" charset="0"/>
              </a:rPr>
              <a:t>L’élève doit obligatoirement faire ses choix de cours au laboratoire informatique. Au besoin, il pourra retourner dans son dossier de la maison.</a:t>
            </a:r>
          </a:p>
          <a:p>
            <a:pPr marL="0" indent="0">
              <a:buNone/>
            </a:pPr>
            <a:endParaRPr lang="fr-CA" sz="2400" dirty="0"/>
          </a:p>
          <a:p>
            <a:r>
              <a:rPr lang="fr-CA" sz="2400" dirty="0"/>
              <a:t>Démonstration:   </a:t>
            </a:r>
            <a:r>
              <a:rPr lang="fr-CA" sz="2400" u="sng" dirty="0">
                <a:solidFill>
                  <a:srgbClr val="EA7204"/>
                </a:solidFill>
              </a:rPr>
              <a:t>choix.csphares.qc.ca</a:t>
            </a:r>
            <a:r>
              <a:rPr lang="fr-CA" sz="2400" dirty="0"/>
              <a:t>	</a:t>
            </a:r>
          </a:p>
          <a:p>
            <a:r>
              <a:rPr lang="fr-CA" sz="2400"/>
              <a:t>Vidéo explicatif: </a:t>
            </a:r>
            <a:r>
              <a:rPr lang="fr-CA" sz="2400" dirty="0">
                <a:hlinkClick r:id="rId5"/>
              </a:rPr>
              <a:t>https://www.youtube.com/watch?v=mtMGAMZ9Y8g</a:t>
            </a:r>
            <a:endParaRPr lang="fr-CA" sz="2400" dirty="0"/>
          </a:p>
          <a:p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292851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Déroulement de la présentation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914401" y="1853754"/>
            <a:ext cx="10405240" cy="41997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2800" b="1" dirty="0">
                <a:solidFill>
                  <a:srgbClr val="EA7204"/>
                </a:solidFill>
                <a:latin typeface="Candara" panose="020E0502030303020204" pitchFamily="34" charset="0"/>
              </a:rPr>
              <a:t>Partie 1:  </a:t>
            </a:r>
            <a:r>
              <a:rPr lang="fr-CA" sz="2800" dirty="0">
                <a:solidFill>
                  <a:srgbClr val="EA7204"/>
                </a:solidFill>
                <a:latin typeface="Candara" panose="020E0502030303020204" pitchFamily="34" charset="0"/>
              </a:rPr>
              <a:t>En classe</a:t>
            </a:r>
          </a:p>
          <a:p>
            <a:pPr lvl="1"/>
            <a:r>
              <a:rPr lang="fr-CA" sz="2400" dirty="0">
                <a:latin typeface="Candara" panose="020E0502030303020204" pitchFamily="34" charset="0"/>
              </a:rPr>
              <a:t>Explication du choix de cours pour l’an prochain</a:t>
            </a:r>
          </a:p>
          <a:p>
            <a:pPr lvl="1"/>
            <a:r>
              <a:rPr lang="fr-CA" sz="2400" dirty="0">
                <a:latin typeface="Candara" panose="020E0502030303020204" pitchFamily="34" charset="0"/>
              </a:rPr>
              <a:t>Explication du choix de cours en ligne (Vidéo)</a:t>
            </a:r>
          </a:p>
          <a:p>
            <a:pPr lvl="1"/>
            <a:endParaRPr lang="fr-CA" sz="2400" dirty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fr-CA" sz="2800" b="1" dirty="0">
                <a:solidFill>
                  <a:srgbClr val="EA7204"/>
                </a:solidFill>
                <a:latin typeface="Candara" panose="020E0502030303020204" pitchFamily="34" charset="0"/>
              </a:rPr>
              <a:t>Partie 2:  </a:t>
            </a:r>
            <a:r>
              <a:rPr lang="fr-CA" sz="2800" dirty="0">
                <a:solidFill>
                  <a:srgbClr val="EA7204"/>
                </a:solidFill>
                <a:latin typeface="Candara" panose="020E0502030303020204" pitchFamily="34" charset="0"/>
              </a:rPr>
              <a:t>Au laboratoire informatique</a:t>
            </a:r>
          </a:p>
          <a:p>
            <a:pPr lvl="1"/>
            <a:r>
              <a:rPr lang="fr-CA" sz="2400" dirty="0">
                <a:latin typeface="Candara" panose="020E0502030303020204" pitchFamily="34" charset="0"/>
              </a:rPr>
              <a:t>Choix de cours en ligne</a:t>
            </a:r>
          </a:p>
        </p:txBody>
      </p:sp>
    </p:spTree>
    <p:extLst>
      <p:ext uri="{BB962C8B-B14F-4D97-AF65-F5344CB8AC3E}">
        <p14:creationId xmlns:p14="http://schemas.microsoft.com/office/powerpoint/2010/main" val="18387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l"/>
            <a:r>
              <a:rPr lang="fr-CA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Vers la 5</a:t>
            </a:r>
            <a:r>
              <a:rPr lang="fr-CA" baseline="30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e</a:t>
            </a:r>
            <a:r>
              <a:rPr lang="fr-CA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 secondaire…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000665" y="1853754"/>
            <a:ext cx="9742130" cy="39921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dirty="0"/>
              <a:t>L’application du principe de « promotion par matière » s’appliquera à la fin juin.</a:t>
            </a:r>
          </a:p>
          <a:p>
            <a:pPr marL="0" indent="0">
              <a:buNone/>
            </a:pPr>
            <a:r>
              <a:rPr lang="fr-CA" sz="1800" dirty="0"/>
              <a:t>         </a:t>
            </a:r>
          </a:p>
          <a:p>
            <a:pPr marL="0" indent="0">
              <a:buNone/>
            </a:pPr>
            <a:r>
              <a:rPr lang="fr-CA" sz="1800" dirty="0"/>
              <a:t>	     </a:t>
            </a:r>
            <a:r>
              <a:rPr lang="fr-CA" dirty="0"/>
              <a:t>4</a:t>
            </a:r>
            <a:r>
              <a:rPr lang="fr-CA" baseline="30000" dirty="0"/>
              <a:t>e</a:t>
            </a:r>
            <a:r>
              <a:rPr lang="fr-CA" dirty="0"/>
              <a:t> secondaire</a:t>
            </a:r>
            <a:r>
              <a:rPr lang="fr-CA" sz="1800" dirty="0"/>
              <a:t>			             </a:t>
            </a:r>
            <a:r>
              <a:rPr lang="fr-CA" dirty="0"/>
              <a:t>5</a:t>
            </a:r>
            <a:r>
              <a:rPr lang="fr-CA" baseline="30000" dirty="0"/>
              <a:t>e</a:t>
            </a:r>
            <a:r>
              <a:rPr lang="fr-CA" dirty="0"/>
              <a:t> secondaire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961712053"/>
              </p:ext>
            </p:extLst>
          </p:nvPr>
        </p:nvGraphicFramePr>
        <p:xfrm>
          <a:off x="1451578" y="3241303"/>
          <a:ext cx="3716166" cy="2324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3077">
                  <a:extLst>
                    <a:ext uri="{9D8B030D-6E8A-4147-A177-3AD203B41FA5}">
                      <a16:colId xmlns:a16="http://schemas.microsoft.com/office/drawing/2014/main" val="2257539780"/>
                    </a:ext>
                  </a:extLst>
                </a:gridCol>
                <a:gridCol w="1330036">
                  <a:extLst>
                    <a:ext uri="{9D8B030D-6E8A-4147-A177-3AD203B41FA5}">
                      <a16:colId xmlns:a16="http://schemas.microsoft.com/office/drawing/2014/main" val="594797368"/>
                    </a:ext>
                  </a:extLst>
                </a:gridCol>
                <a:gridCol w="1233053">
                  <a:extLst>
                    <a:ext uri="{9D8B030D-6E8A-4147-A177-3AD203B41FA5}">
                      <a16:colId xmlns:a16="http://schemas.microsoft.com/office/drawing/2014/main" val="2140861693"/>
                    </a:ext>
                  </a:extLst>
                </a:gridCol>
              </a:tblGrid>
              <a:tr h="387471">
                <a:tc>
                  <a:txBody>
                    <a:bodyPr/>
                    <a:lstStyle/>
                    <a:p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MATIÈRE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RÉSULTAT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NIVEAU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7603739"/>
                  </a:ext>
                </a:extLst>
              </a:tr>
              <a:tr h="387471">
                <a:tc>
                  <a:txBody>
                    <a:bodyPr/>
                    <a:lstStyle/>
                    <a:p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Français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023250"/>
                  </a:ext>
                </a:extLst>
              </a:tr>
              <a:tr h="387471">
                <a:tc>
                  <a:txBody>
                    <a:bodyPr/>
                    <a:lstStyle/>
                    <a:p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0674522"/>
                  </a:ext>
                </a:extLst>
              </a:tr>
              <a:tr h="387471">
                <a:tc>
                  <a:txBody>
                    <a:bodyPr/>
                    <a:lstStyle/>
                    <a:p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Anglais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88%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8572481"/>
                  </a:ext>
                </a:extLst>
              </a:tr>
              <a:tr h="387471">
                <a:tc>
                  <a:txBody>
                    <a:bodyPr/>
                    <a:lstStyle/>
                    <a:p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Histoire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363726"/>
                  </a:ext>
                </a:extLst>
              </a:tr>
              <a:tr h="387471">
                <a:tc>
                  <a:txBody>
                    <a:bodyPr/>
                    <a:lstStyle/>
                    <a:p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56%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489996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051097318"/>
              </p:ext>
            </p:extLst>
          </p:nvPr>
        </p:nvGraphicFramePr>
        <p:xfrm>
          <a:off x="6357827" y="3241305"/>
          <a:ext cx="3818966" cy="2324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2684">
                  <a:extLst>
                    <a:ext uri="{9D8B030D-6E8A-4147-A177-3AD203B41FA5}">
                      <a16:colId xmlns:a16="http://schemas.microsoft.com/office/drawing/2014/main" val="3011114746"/>
                    </a:ext>
                  </a:extLst>
                </a:gridCol>
                <a:gridCol w="1376282">
                  <a:extLst>
                    <a:ext uri="{9D8B030D-6E8A-4147-A177-3AD203B41FA5}">
                      <a16:colId xmlns:a16="http://schemas.microsoft.com/office/drawing/2014/main" val="1729881537"/>
                    </a:ext>
                  </a:extLst>
                </a:gridCol>
              </a:tblGrid>
              <a:tr h="4508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MATIÈRE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NIVEAU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168333"/>
                  </a:ext>
                </a:extLst>
              </a:tr>
              <a:tr h="3571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Français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baseline="0" dirty="0">
                          <a:latin typeface="Candara" panose="020E0502030303020204" pitchFamily="34" charset="0"/>
                        </a:rPr>
                        <a:t>5</a:t>
                      </a:r>
                      <a:r>
                        <a:rPr lang="fr-CA" baseline="30000" dirty="0">
                          <a:latin typeface="Candara" panose="020E0502030303020204" pitchFamily="34" charset="0"/>
                        </a:rPr>
                        <a:t>e</a:t>
                      </a:r>
                      <a:endParaRPr lang="fr-CA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665090"/>
                  </a:ext>
                </a:extLst>
              </a:tr>
              <a:tr h="3571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baseline="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4</a:t>
                      </a:r>
                      <a:r>
                        <a:rPr lang="fr-CA" baseline="300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e</a:t>
                      </a:r>
                      <a:endParaRPr lang="fr-CA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09952"/>
                  </a:ext>
                </a:extLst>
              </a:tr>
              <a:tr h="3571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Anglais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baseline="0" dirty="0">
                          <a:latin typeface="Candara" panose="020E0502030303020204" pitchFamily="34" charset="0"/>
                        </a:rPr>
                        <a:t>5</a:t>
                      </a:r>
                      <a:r>
                        <a:rPr lang="fr-CA" baseline="30000" dirty="0">
                          <a:latin typeface="Candara" panose="020E0502030303020204" pitchFamily="34" charset="0"/>
                        </a:rPr>
                        <a:t>e</a:t>
                      </a:r>
                      <a:endParaRPr lang="fr-CA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82834"/>
                  </a:ext>
                </a:extLst>
              </a:tr>
              <a:tr h="3571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Monde contemporain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baseline="0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5e</a:t>
                      </a:r>
                      <a:endParaRPr lang="fr-CA" dirty="0">
                        <a:solidFill>
                          <a:schemeClr val="bg1"/>
                        </a:solidFill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081139"/>
                  </a:ext>
                </a:extLst>
              </a:tr>
              <a:tr h="4109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4</a:t>
                      </a:r>
                      <a:r>
                        <a:rPr lang="fr-CA" baseline="300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e</a:t>
                      </a:r>
                      <a:r>
                        <a:rPr lang="fr-CA" baseline="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 </a:t>
                      </a:r>
                      <a:endParaRPr lang="fr-CA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60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6404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80947" y="804519"/>
            <a:ext cx="10515600" cy="1049235"/>
          </a:xfr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fr-CA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 diplôme d’études secondaires (D.E.S.)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031132" y="1853754"/>
            <a:ext cx="10365415" cy="394487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fr-CA" sz="2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/>
              </a:rPr>
              <a:t>Au secondaire, les élèves doivent accumuler un minimum de </a:t>
            </a:r>
            <a:r>
              <a:rPr lang="fr-CA" sz="2200" b="1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/>
              </a:rPr>
              <a:t>54 unités</a:t>
            </a:r>
            <a:r>
              <a:rPr lang="fr-CA" sz="2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/>
              </a:rPr>
              <a:t> </a:t>
            </a:r>
          </a:p>
          <a:p>
            <a:pPr marL="0" indent="0" algn="ctr">
              <a:buNone/>
            </a:pPr>
            <a:r>
              <a:rPr lang="fr-CA" sz="2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/>
              </a:rPr>
              <a:t>de 4e ou 5e secondaire dont </a:t>
            </a:r>
            <a:r>
              <a:rPr lang="fr-CA" sz="2200" b="1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/>
              </a:rPr>
              <a:t>au moins 20 unités de 5</a:t>
            </a:r>
            <a:r>
              <a:rPr lang="fr-CA" sz="2200" b="1" u="sng" baseline="30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/>
              </a:rPr>
              <a:t>e</a:t>
            </a:r>
            <a:r>
              <a:rPr lang="fr-CA" sz="2200" b="1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/>
              </a:rPr>
              <a:t> secondaire.</a:t>
            </a:r>
            <a:endParaRPr lang="fr-CA" sz="2200" b="1" dirty="0">
              <a:solidFill>
                <a:schemeClr val="accent1">
                  <a:lumMod val="60000"/>
                  <a:lumOff val="40000"/>
                </a:schemeClr>
              </a:solidFill>
              <a:latin typeface="Candara"/>
            </a:endParaRPr>
          </a:p>
          <a:p>
            <a:pPr marL="0" indent="0" algn="ctr">
              <a:buNone/>
            </a:pPr>
            <a:endParaRPr lang="fr-CA" sz="2200" b="1" dirty="0">
              <a:solidFill>
                <a:schemeClr val="accent1">
                  <a:lumMod val="60000"/>
                  <a:lumOff val="40000"/>
                </a:schemeClr>
              </a:solidFill>
              <a:latin typeface="Candara" panose="020E0502030303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CA" sz="19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Cours obligatoires à l’obtention du diplôme:</a:t>
            </a:r>
          </a:p>
          <a:p>
            <a:pPr>
              <a:spcBef>
                <a:spcPts val="0"/>
              </a:spcBef>
            </a:pPr>
            <a:r>
              <a:rPr lang="fr-CA" sz="1900" dirty="0">
                <a:latin typeface="Candara" panose="020E0502030303020204" pitchFamily="34" charset="0"/>
              </a:rPr>
              <a:t>Français, 5</a:t>
            </a:r>
            <a:r>
              <a:rPr lang="fr-CA" sz="1900" baseline="30000" dirty="0">
                <a:latin typeface="Candara" panose="020E0502030303020204" pitchFamily="34" charset="0"/>
              </a:rPr>
              <a:t>e</a:t>
            </a:r>
            <a:r>
              <a:rPr lang="fr-CA" sz="1900" dirty="0">
                <a:latin typeface="Candara" panose="020E0502030303020204" pitchFamily="34" charset="0"/>
              </a:rPr>
              <a:t> secondaire (6 unités)</a:t>
            </a:r>
          </a:p>
          <a:p>
            <a:pPr>
              <a:spcBef>
                <a:spcPts val="0"/>
              </a:spcBef>
            </a:pPr>
            <a:r>
              <a:rPr lang="fr-CA" sz="1900" dirty="0">
                <a:latin typeface="Candara" panose="020E0502030303020204" pitchFamily="34" charset="0"/>
              </a:rPr>
              <a:t>Anglais, 5</a:t>
            </a:r>
            <a:r>
              <a:rPr lang="fr-CA" sz="1900" baseline="30000" dirty="0">
                <a:latin typeface="Candara" panose="020E0502030303020204" pitchFamily="34" charset="0"/>
              </a:rPr>
              <a:t>e</a:t>
            </a:r>
            <a:r>
              <a:rPr lang="fr-CA" sz="1900" dirty="0">
                <a:latin typeface="Candara" panose="020E0502030303020204" pitchFamily="34" charset="0"/>
              </a:rPr>
              <a:t> secondaire (4 unités)</a:t>
            </a:r>
          </a:p>
          <a:p>
            <a:pPr>
              <a:spcBef>
                <a:spcPts val="0"/>
              </a:spcBef>
            </a:pPr>
            <a:r>
              <a:rPr lang="fr-CA" sz="1900" b="1" dirty="0">
                <a:latin typeface="Candara" panose="020E0502030303020204" pitchFamily="34" charset="0"/>
              </a:rPr>
              <a:t>Mathématiques, 4</a:t>
            </a:r>
            <a:r>
              <a:rPr lang="fr-CA" sz="1900" b="1" baseline="30000" dirty="0">
                <a:latin typeface="Candara" panose="020E0502030303020204" pitchFamily="34" charset="0"/>
              </a:rPr>
              <a:t>e</a:t>
            </a:r>
            <a:r>
              <a:rPr lang="fr-CA" sz="1900" b="1" dirty="0">
                <a:latin typeface="Candara" panose="020E0502030303020204" pitchFamily="34" charset="0"/>
              </a:rPr>
              <a:t> secondaire (4 unités)</a:t>
            </a:r>
          </a:p>
          <a:p>
            <a:pPr>
              <a:spcBef>
                <a:spcPts val="0"/>
              </a:spcBef>
            </a:pPr>
            <a:r>
              <a:rPr lang="fr-CA" sz="1900" b="1" dirty="0">
                <a:latin typeface="Candara" panose="020E0502030303020204" pitchFamily="34" charset="0"/>
              </a:rPr>
              <a:t>Science et technologie ou Applications technologiques et scientifiques, 4</a:t>
            </a:r>
            <a:r>
              <a:rPr lang="fr-CA" sz="1900" b="1" baseline="30000" dirty="0">
                <a:latin typeface="Candara" panose="020E0502030303020204" pitchFamily="34" charset="0"/>
              </a:rPr>
              <a:t>e</a:t>
            </a:r>
            <a:r>
              <a:rPr lang="fr-CA" sz="1900" b="1" dirty="0">
                <a:latin typeface="Candara" panose="020E0502030303020204" pitchFamily="34" charset="0"/>
              </a:rPr>
              <a:t> secondaire (4 ou 6 unités)</a:t>
            </a:r>
          </a:p>
          <a:p>
            <a:pPr>
              <a:spcBef>
                <a:spcPts val="0"/>
              </a:spcBef>
            </a:pPr>
            <a:r>
              <a:rPr lang="fr-CA" sz="1900" b="1" dirty="0">
                <a:latin typeface="Candara" panose="020E0502030303020204" pitchFamily="34" charset="0"/>
              </a:rPr>
              <a:t>Histoire du Québec et du Canada, 4</a:t>
            </a:r>
            <a:r>
              <a:rPr lang="fr-CA" sz="1900" b="1" baseline="30000" dirty="0">
                <a:latin typeface="Candara" panose="020E0502030303020204" pitchFamily="34" charset="0"/>
              </a:rPr>
              <a:t>e</a:t>
            </a:r>
            <a:r>
              <a:rPr lang="fr-CA" sz="1900" b="1" dirty="0">
                <a:latin typeface="Candara" panose="020E0502030303020204" pitchFamily="34" charset="0"/>
              </a:rPr>
              <a:t> secondaire (4 unités)</a:t>
            </a:r>
          </a:p>
          <a:p>
            <a:pPr>
              <a:spcBef>
                <a:spcPts val="0"/>
              </a:spcBef>
            </a:pPr>
            <a:r>
              <a:rPr lang="fr-CA" sz="1900" b="1" dirty="0">
                <a:latin typeface="Candara" panose="020E0502030303020204" pitchFamily="34" charset="0"/>
              </a:rPr>
              <a:t>Arts, 4</a:t>
            </a:r>
            <a:r>
              <a:rPr lang="fr-CA" sz="1900" b="1" baseline="30000" dirty="0">
                <a:latin typeface="Candara" panose="020E0502030303020204" pitchFamily="34" charset="0"/>
              </a:rPr>
              <a:t>e</a:t>
            </a:r>
            <a:r>
              <a:rPr lang="fr-CA" sz="1900" b="1" dirty="0">
                <a:latin typeface="Candara" panose="020E0502030303020204" pitchFamily="34" charset="0"/>
              </a:rPr>
              <a:t> secondaire (2 unités)</a:t>
            </a:r>
          </a:p>
          <a:p>
            <a:pPr>
              <a:spcBef>
                <a:spcPts val="0"/>
              </a:spcBef>
            </a:pPr>
            <a:r>
              <a:rPr lang="fr-CA" sz="1900" dirty="0">
                <a:latin typeface="Candara" panose="020E0502030303020204" pitchFamily="34" charset="0"/>
              </a:rPr>
              <a:t>Éthique et culture religieuse ou Éducation physique et à la santé, 5</a:t>
            </a:r>
            <a:r>
              <a:rPr lang="fr-CA" sz="1900" baseline="30000" dirty="0">
                <a:latin typeface="Candara" panose="020E0502030303020204" pitchFamily="34" charset="0"/>
              </a:rPr>
              <a:t>e</a:t>
            </a:r>
            <a:r>
              <a:rPr lang="fr-CA" sz="1900" dirty="0">
                <a:latin typeface="Candara" panose="020E0502030303020204" pitchFamily="34" charset="0"/>
              </a:rPr>
              <a:t> secondaire (2 unités</a:t>
            </a:r>
            <a:r>
              <a:rPr lang="fr-CA" sz="1800" dirty="0">
                <a:latin typeface="Candara" panose="020E0502030303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37908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451579" y="276135"/>
            <a:ext cx="9826021" cy="1049235"/>
          </a:xfrm>
        </p:spPr>
        <p:txBody>
          <a:bodyPr/>
          <a:lstStyle/>
          <a:p>
            <a:r>
              <a:rPr lang="fr-CA" altLang="fr-FR" dirty="0">
                <a:solidFill>
                  <a:schemeClr val="accent5">
                    <a:lumMod val="60000"/>
                    <a:lumOff val="40000"/>
                  </a:schemeClr>
                </a:solidFill>
                <a:cs typeface="Calibri Light" panose="020F0302020204030204" pitchFamily="34" charset="0"/>
              </a:rPr>
              <a:t>L’importance de ton dossier scolaire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14855" y="1561853"/>
            <a:ext cx="11240814" cy="518578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5000"/>
              </a:lnSpc>
              <a:spcAft>
                <a:spcPts val="0"/>
              </a:spcAft>
              <a:defRPr/>
            </a:pPr>
            <a:r>
              <a:rPr lang="fr-CA" sz="2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Le relevé des apprentissages de 4</a:t>
            </a:r>
            <a:r>
              <a:rPr lang="fr-CA" sz="2600" b="1" baseline="30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e</a:t>
            </a:r>
            <a:r>
              <a:rPr lang="fr-CA" sz="2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 secondaire ainsi que les deux premières étapes de la 5</a:t>
            </a:r>
            <a:r>
              <a:rPr lang="fr-CA" sz="2600" b="1" baseline="30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e</a:t>
            </a:r>
            <a:r>
              <a:rPr lang="fr-CA" sz="2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 secondaire</a:t>
            </a:r>
            <a:r>
              <a:rPr lang="fr-CA" sz="2600" b="1" dirty="0">
                <a:solidFill>
                  <a:srgbClr val="EA7204"/>
                </a:solidFill>
                <a:latin typeface="Candara" panose="020E0502030303020204" pitchFamily="34" charset="0"/>
              </a:rPr>
              <a:t> </a:t>
            </a:r>
            <a:r>
              <a:rPr lang="fr-CA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</a:rPr>
              <a:t>serviront à l’analyse du dossier scolaire pour l’admission éventuelle au cégep ou en formation professionnelle. </a:t>
            </a:r>
          </a:p>
          <a:p>
            <a:pPr algn="just">
              <a:lnSpc>
                <a:spcPct val="125000"/>
              </a:lnSpc>
              <a:spcAft>
                <a:spcPts val="0"/>
              </a:spcAft>
              <a:defRPr/>
            </a:pPr>
            <a:r>
              <a:rPr lang="fr-CA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</a:rPr>
              <a:t>Il est donc important pour l’élève de faire un choix de cours éclairé et de </a:t>
            </a:r>
            <a:r>
              <a:rPr lang="fr-CA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</a:rPr>
              <a:t>fournir les efforts nécessaires</a:t>
            </a:r>
            <a:r>
              <a:rPr lang="fr-CA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</a:rPr>
              <a:t> dans le but d’obtenir sa place dans le programme de son choix.</a:t>
            </a:r>
          </a:p>
          <a:p>
            <a:pPr marL="0" indent="0" algn="just">
              <a:lnSpc>
                <a:spcPct val="125000"/>
              </a:lnSpc>
              <a:spcAft>
                <a:spcPts val="0"/>
              </a:spcAft>
              <a:buNone/>
              <a:defRPr/>
            </a:pPr>
            <a:endParaRPr lang="fr-CA" sz="2600" dirty="0">
              <a:solidFill>
                <a:schemeClr val="tx1">
                  <a:lumMod val="75000"/>
                  <a:lumOff val="25000"/>
                </a:schemeClr>
              </a:solidFill>
              <a:latin typeface="Candara" panose="020E0502030303020204" pitchFamily="34" charset="0"/>
            </a:endParaRPr>
          </a:p>
          <a:p>
            <a:pPr marL="0" indent="0" algn="ctr">
              <a:lnSpc>
                <a:spcPct val="125000"/>
              </a:lnSpc>
              <a:spcAft>
                <a:spcPts val="0"/>
              </a:spcAft>
              <a:buNone/>
              <a:defRPr/>
            </a:pPr>
            <a:r>
              <a:rPr lang="fr-CA" sz="2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Exemples de programmes contingentés:</a:t>
            </a:r>
          </a:p>
          <a:p>
            <a:pPr algn="ctr">
              <a:spcAft>
                <a:spcPts val="0"/>
              </a:spcAft>
              <a:buFontTx/>
              <a:buChar char="-"/>
              <a:defRPr/>
            </a:pPr>
            <a:r>
              <a:rPr lang="fr-CA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</a:rPr>
              <a:t>Techniques de santé animale</a:t>
            </a:r>
          </a:p>
          <a:p>
            <a:pPr algn="ctr">
              <a:spcAft>
                <a:spcPts val="0"/>
              </a:spcAft>
              <a:buFontTx/>
              <a:buChar char="-"/>
              <a:defRPr/>
            </a:pPr>
            <a:r>
              <a:rPr lang="fr-CA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</a:rPr>
              <a:t>Soins préhospitaliers d’urgence</a:t>
            </a:r>
          </a:p>
          <a:p>
            <a:pPr algn="ctr">
              <a:spcAft>
                <a:spcPts val="0"/>
              </a:spcAft>
              <a:buFontTx/>
              <a:buChar char="-"/>
              <a:defRPr/>
            </a:pPr>
            <a:r>
              <a:rPr lang="fr-CA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</a:rPr>
              <a:t>Techniques de tourisme d’aventure</a:t>
            </a:r>
          </a:p>
          <a:p>
            <a:pPr algn="ctr">
              <a:spcAft>
                <a:spcPts val="0"/>
              </a:spcAft>
              <a:buFontTx/>
              <a:buChar char="-"/>
              <a:defRPr/>
            </a:pPr>
            <a:r>
              <a:rPr lang="fr-CA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</a:rPr>
              <a:t>Techniques de physiothérapie </a:t>
            </a:r>
          </a:p>
          <a:p>
            <a:pPr marL="0" indent="0">
              <a:spcAft>
                <a:spcPts val="0"/>
              </a:spcAft>
              <a:buNone/>
              <a:defRPr/>
            </a:pPr>
            <a:endParaRPr lang="fr-CA" sz="2600" dirty="0">
              <a:solidFill>
                <a:schemeClr val="tx1">
                  <a:lumMod val="75000"/>
                  <a:lumOff val="25000"/>
                </a:schemeClr>
              </a:solidFill>
              <a:latin typeface="Candara" panose="020E0502030303020204" pitchFamily="34" charset="0"/>
            </a:endParaRP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543770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Parcours possibles en mathématique</a:t>
            </a:r>
          </a:p>
        </p:txBody>
      </p:sp>
      <p:grpSp>
        <p:nvGrpSpPr>
          <p:cNvPr id="19" name="Groupe 114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1870257" y="2161309"/>
            <a:ext cx="8872537" cy="3372861"/>
            <a:chOff x="167322" y="2204131"/>
            <a:chExt cx="8872523" cy="2000041"/>
          </a:xfrm>
        </p:grpSpPr>
        <p:sp>
          <p:nvSpPr>
            <p:cNvPr id="20" name="Rectangle à coins arrondis 19"/>
            <p:cNvSpPr/>
            <p:nvPr/>
          </p:nvSpPr>
          <p:spPr>
            <a:xfrm>
              <a:off x="5142539" y="2204131"/>
              <a:ext cx="3367082" cy="792512"/>
            </a:xfrm>
            <a:prstGeom prst="roundRect">
              <a:avLst/>
            </a:prstGeom>
            <a:solidFill>
              <a:srgbClr val="FF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 dirty="0"/>
                <a:t>Mathématique </a:t>
              </a:r>
              <a:r>
                <a:rPr lang="fr-CA" sz="2800" b="1" dirty="0"/>
                <a:t>4</a:t>
              </a:r>
              <a:r>
                <a:rPr lang="fr-CA" sz="2000" dirty="0"/>
                <a:t> </a:t>
              </a:r>
              <a:r>
                <a:rPr lang="fr-CA" sz="2400" b="1" dirty="0"/>
                <a:t>SN</a:t>
              </a:r>
            </a:p>
            <a:p>
              <a:pPr algn="ctr">
                <a:defRPr/>
              </a:pPr>
              <a:r>
                <a:rPr lang="fr-CA" dirty="0"/>
                <a:t>(forte)</a:t>
              </a:r>
            </a:p>
          </p:txBody>
        </p:sp>
        <p:sp>
          <p:nvSpPr>
            <p:cNvPr id="21" name="Rectangle à coins arrondis 20"/>
            <p:cNvSpPr/>
            <p:nvPr/>
          </p:nvSpPr>
          <p:spPr>
            <a:xfrm>
              <a:off x="4594852" y="3483293"/>
              <a:ext cx="2395534" cy="720879"/>
            </a:xfrm>
            <a:prstGeom prst="round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 dirty="0"/>
                <a:t>Math </a:t>
              </a:r>
              <a:r>
                <a:rPr lang="fr-CA" sz="2400" b="1" dirty="0"/>
                <a:t>5 SN</a:t>
              </a:r>
            </a:p>
            <a:p>
              <a:pPr algn="ctr">
                <a:defRPr/>
              </a:pPr>
              <a:r>
                <a:rPr lang="fr-CA" dirty="0"/>
                <a:t>(forte) </a:t>
              </a:r>
              <a:endParaRPr lang="fr-CA" sz="1400" dirty="0"/>
            </a:p>
          </p:txBody>
        </p:sp>
        <p:cxnSp>
          <p:nvCxnSpPr>
            <p:cNvPr id="22" name="Connecteur droit 21"/>
            <p:cNvCxnSpPr/>
            <p:nvPr/>
          </p:nvCxnSpPr>
          <p:spPr>
            <a:xfrm flipH="1">
              <a:off x="5793413" y="2967080"/>
              <a:ext cx="1031873" cy="48665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/>
            <p:cNvCxnSpPr>
              <a:stCxn id="20" idx="2"/>
              <a:endCxn id="27" idx="0"/>
            </p:cNvCxnSpPr>
            <p:nvPr/>
          </p:nvCxnSpPr>
          <p:spPr>
            <a:xfrm>
              <a:off x="6825286" y="2996643"/>
              <a:ext cx="1216023" cy="486650"/>
            </a:xfrm>
            <a:prstGeom prst="line">
              <a:avLst/>
            </a:prstGeom>
            <a:ln w="19050">
              <a:solidFill>
                <a:srgbClr val="00A84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à coins arrondis 23"/>
            <p:cNvSpPr/>
            <p:nvPr/>
          </p:nvSpPr>
          <p:spPr>
            <a:xfrm>
              <a:off x="800733" y="2204131"/>
              <a:ext cx="2665409" cy="792512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 dirty="0"/>
                <a:t>Mathématique </a:t>
              </a:r>
              <a:r>
                <a:rPr lang="fr-CA" sz="2400" b="1" dirty="0"/>
                <a:t>4</a:t>
              </a:r>
              <a:r>
                <a:rPr lang="fr-CA" dirty="0"/>
                <a:t> </a:t>
              </a:r>
              <a:r>
                <a:rPr lang="fr-CA" sz="2400" b="1" dirty="0"/>
                <a:t>CST</a:t>
              </a:r>
              <a:r>
                <a:rPr lang="fr-CA" dirty="0"/>
                <a:t> </a:t>
              </a:r>
              <a:br>
                <a:rPr lang="fr-CA" dirty="0"/>
              </a:br>
              <a:r>
                <a:rPr lang="fr-CA" dirty="0"/>
                <a:t>(régulière)</a:t>
              </a:r>
            </a:p>
          </p:txBody>
        </p:sp>
        <p:sp>
          <p:nvSpPr>
            <p:cNvPr id="25" name="Rectangle à coins arrondis 24"/>
            <p:cNvSpPr/>
            <p:nvPr/>
          </p:nvSpPr>
          <p:spPr>
            <a:xfrm>
              <a:off x="2062794" y="3453730"/>
              <a:ext cx="2270121" cy="718605"/>
            </a:xfrm>
            <a:prstGeom prst="roundRect">
              <a:avLst/>
            </a:prstGeom>
            <a:solidFill>
              <a:srgbClr val="FF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 dirty="0"/>
                <a:t>Math </a:t>
              </a:r>
              <a:r>
                <a:rPr lang="fr-CA" sz="2800" b="1" dirty="0"/>
                <a:t>4</a:t>
              </a:r>
              <a:r>
                <a:rPr lang="fr-CA" dirty="0"/>
                <a:t> </a:t>
              </a:r>
              <a:r>
                <a:rPr lang="fr-CA" sz="2400" b="1" dirty="0"/>
                <a:t>SN</a:t>
              </a:r>
            </a:p>
            <a:p>
              <a:pPr algn="ctr">
                <a:defRPr/>
              </a:pPr>
              <a:r>
                <a:rPr lang="fr-CA" dirty="0"/>
                <a:t>(forte)</a:t>
              </a:r>
            </a:p>
          </p:txBody>
        </p:sp>
        <p:sp>
          <p:nvSpPr>
            <p:cNvPr id="26" name="Rectangle à coins arrondis 25"/>
            <p:cNvSpPr/>
            <p:nvPr/>
          </p:nvSpPr>
          <p:spPr>
            <a:xfrm>
              <a:off x="167322" y="3453730"/>
              <a:ext cx="1843084" cy="718605"/>
            </a:xfrm>
            <a:prstGeom prst="roundRect">
              <a:avLst/>
            </a:prstGeom>
            <a:solidFill>
              <a:srgbClr val="00A8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 dirty="0"/>
                <a:t>Math </a:t>
              </a:r>
              <a:r>
                <a:rPr lang="fr-CA" sz="2400" b="1" dirty="0"/>
                <a:t>5 CST</a:t>
              </a:r>
            </a:p>
            <a:p>
              <a:pPr algn="ctr">
                <a:defRPr/>
              </a:pPr>
              <a:r>
                <a:rPr lang="fr-CA" dirty="0"/>
                <a:t>(régulière)</a:t>
              </a:r>
            </a:p>
          </p:txBody>
        </p:sp>
        <p:sp>
          <p:nvSpPr>
            <p:cNvPr id="27" name="Rectangle à coins arrondis 26"/>
            <p:cNvSpPr/>
            <p:nvPr/>
          </p:nvSpPr>
          <p:spPr>
            <a:xfrm>
              <a:off x="7042773" y="3483293"/>
              <a:ext cx="1997072" cy="720879"/>
            </a:xfrm>
            <a:prstGeom prst="roundRect">
              <a:avLst/>
            </a:prstGeom>
            <a:solidFill>
              <a:srgbClr val="00A8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 dirty="0"/>
                <a:t>Math </a:t>
              </a:r>
              <a:r>
                <a:rPr lang="fr-CA" sz="2400" b="1" dirty="0"/>
                <a:t>5 CST</a:t>
              </a:r>
            </a:p>
            <a:p>
              <a:pPr algn="ctr">
                <a:defRPr/>
              </a:pPr>
              <a:r>
                <a:rPr lang="fr-CA" dirty="0"/>
                <a:t>(régulière)</a:t>
              </a:r>
            </a:p>
          </p:txBody>
        </p:sp>
        <p:cxnSp>
          <p:nvCxnSpPr>
            <p:cNvPr id="28" name="Connecteur droit 27"/>
            <p:cNvCxnSpPr>
              <a:stCxn id="24" idx="2"/>
              <a:endCxn id="26" idx="0"/>
            </p:cNvCxnSpPr>
            <p:nvPr/>
          </p:nvCxnSpPr>
          <p:spPr>
            <a:xfrm flipH="1">
              <a:off x="1088071" y="2996643"/>
              <a:ext cx="1046160" cy="457087"/>
            </a:xfrm>
            <a:prstGeom prst="line">
              <a:avLst/>
            </a:prstGeom>
            <a:ln w="19050">
              <a:solidFill>
                <a:srgbClr val="00A84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>
              <a:stCxn id="24" idx="2"/>
              <a:endCxn id="25" idx="0"/>
            </p:cNvCxnSpPr>
            <p:nvPr/>
          </p:nvCxnSpPr>
          <p:spPr>
            <a:xfrm>
              <a:off x="2134231" y="2996643"/>
              <a:ext cx="1063623" cy="457087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99804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l"/>
            <a:r>
              <a:rPr lang="fr-CA" altLang="fr-FR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choix de cours Possibles en sciences</a:t>
            </a:r>
            <a:endParaRPr lang="fr-CA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Explosion 1 5"/>
          <p:cNvSpPr/>
          <p:nvPr>
            <p:custDataLst>
              <p:tags r:id="rId2"/>
            </p:custDataLst>
          </p:nvPr>
        </p:nvSpPr>
        <p:spPr>
          <a:xfrm rot="999221">
            <a:off x="6900259" y="1993878"/>
            <a:ext cx="4965700" cy="3358648"/>
          </a:xfrm>
          <a:prstGeom prst="irregularSeal1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A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référer au document</a:t>
            </a:r>
          </a:p>
          <a:p>
            <a:pPr algn="ctr">
              <a:defRPr/>
            </a:pPr>
            <a:r>
              <a:rPr lang="fr-CA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 Liste des préalables du collégial »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525294" y="2015732"/>
            <a:ext cx="10933889" cy="3969432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fr-CA" altLang="fr-FR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Options en sciences:</a:t>
            </a:r>
          </a:p>
          <a:p>
            <a:pPr marL="0" lvl="1" indent="0">
              <a:buNone/>
            </a:pPr>
            <a:r>
              <a:rPr lang="fr-CA" altLang="fr-FR" sz="2400" b="1" dirty="0">
                <a:solidFill>
                  <a:srgbClr val="FFC000"/>
                </a:solidFill>
              </a:rPr>
              <a:t>	</a:t>
            </a:r>
            <a:r>
              <a:rPr lang="fr-CA" altLang="fr-FR" sz="2400" dirty="0"/>
              <a:t>- Chimie </a:t>
            </a:r>
            <a:r>
              <a:rPr lang="fr-CA" altLang="fr-FR" sz="2000" dirty="0">
                <a:latin typeface="Arial" panose="020B0604020202020204" pitchFamily="34" charset="0"/>
                <a:cs typeface="Arial" panose="020B0604020202020204" pitchFamily="34" charset="0"/>
              </a:rPr>
              <a:t>(STE réussi)</a:t>
            </a:r>
          </a:p>
          <a:p>
            <a:pPr marL="457200" lvl="2" indent="0">
              <a:buNone/>
            </a:pPr>
            <a:r>
              <a:rPr lang="fr-CA" altLang="fr-FR" sz="2200" dirty="0"/>
              <a:t>	- Physique </a:t>
            </a:r>
            <a:r>
              <a:rPr lang="fr-CA" altLang="fr-FR" sz="2000" dirty="0">
                <a:latin typeface="Arial" panose="020B0604020202020204" pitchFamily="34" charset="0"/>
                <a:cs typeface="Arial" panose="020B0604020202020204" pitchFamily="34" charset="0"/>
              </a:rPr>
              <a:t>(STE réussi)</a:t>
            </a:r>
          </a:p>
          <a:p>
            <a:pPr marL="457200" lvl="2" indent="0">
              <a:buNone/>
            </a:pPr>
            <a:endParaRPr lang="fr-CA" altLang="fr-FR" sz="1800" dirty="0"/>
          </a:p>
          <a:p>
            <a:pPr marL="0" lvl="1" indent="0">
              <a:buNone/>
            </a:pPr>
            <a:r>
              <a:rPr lang="fr-CA" altLang="fr-FR" sz="2000" dirty="0"/>
              <a:t>	</a:t>
            </a:r>
            <a:endParaRPr lang="fr-CA" altLang="fr-FR" sz="2000" b="1" dirty="0">
              <a:solidFill>
                <a:srgbClr val="009242"/>
              </a:solidFill>
            </a:endParaRPr>
          </a:p>
          <a:p>
            <a:r>
              <a:rPr lang="fr-CA" b="1" dirty="0">
                <a:latin typeface="Arial" panose="020B0604020202020204" pitchFamily="34" charset="0"/>
                <a:cs typeface="Arial" panose="020B0604020202020204" pitchFamily="34" charset="0"/>
              </a:rPr>
              <a:t>STE: </a:t>
            </a:r>
            <a:r>
              <a:rPr lang="fr-CA" sz="1600" dirty="0">
                <a:latin typeface="Arial" panose="020B0604020202020204" pitchFamily="34" charset="0"/>
                <a:cs typeface="Arial" panose="020B0604020202020204" pitchFamily="34" charset="0"/>
              </a:rPr>
              <a:t>Science et technologie de l’environnement</a:t>
            </a:r>
          </a:p>
        </p:txBody>
      </p:sp>
    </p:spTree>
    <p:extLst>
      <p:ext uri="{BB962C8B-B14F-4D97-AF65-F5344CB8AC3E}">
        <p14:creationId xmlns:p14="http://schemas.microsoft.com/office/powerpoint/2010/main" val="2078809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451579" y="360219"/>
            <a:ext cx="9291215" cy="914399"/>
          </a:xfrm>
        </p:spPr>
        <p:txBody>
          <a:bodyPr/>
          <a:lstStyle/>
          <a:p>
            <a:pPr algn="l"/>
            <a:r>
              <a:rPr lang="fr-CA" altLang="fr-FR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Le choix des options à </a:t>
            </a:r>
            <a:r>
              <a:rPr lang="fr-CA" altLang="fr-FR" u="sng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8 périodes</a:t>
            </a:r>
            <a:endParaRPr lang="fr-CA" u="sng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59901" y="1274618"/>
            <a:ext cx="9291215" cy="5541818"/>
          </a:xfrm>
        </p:spPr>
        <p:txBody>
          <a:bodyPr>
            <a:noAutofit/>
          </a:bodyPr>
          <a:lstStyle/>
          <a:p>
            <a:pPr>
              <a:lnSpc>
                <a:spcPct val="125000"/>
              </a:lnSpc>
              <a:defRPr/>
            </a:pPr>
            <a:r>
              <a:rPr lang="fr-CA" altLang="fr-FR" sz="1800" dirty="0"/>
              <a:t>L’élève doit indiquer ses choix en ordre de préférence parmi…</a:t>
            </a:r>
          </a:p>
          <a:p>
            <a:pPr marL="722312" indent="0">
              <a:spcBef>
                <a:spcPts val="0"/>
              </a:spcBef>
              <a:buNone/>
              <a:defRPr/>
            </a:pPr>
            <a:endParaRPr lang="fr-CA" altLang="fr-FR" sz="1800" dirty="0"/>
          </a:p>
          <a:p>
            <a:pPr marL="722312" indent="0">
              <a:spcBef>
                <a:spcPts val="0"/>
              </a:spcBef>
              <a:buNone/>
              <a:defRPr/>
            </a:pPr>
            <a:endParaRPr lang="fr-CA" altLang="fr-FR" sz="1800" dirty="0"/>
          </a:p>
          <a:p>
            <a:pPr marL="722312" indent="0">
              <a:spcBef>
                <a:spcPts val="0"/>
              </a:spcBef>
              <a:buNone/>
              <a:defRPr/>
            </a:pPr>
            <a:r>
              <a:rPr lang="fr-CA" altLang="fr-FR" dirty="0"/>
              <a:t>1.  Chimie</a:t>
            </a:r>
          </a:p>
          <a:p>
            <a:pPr marL="722312" indent="0">
              <a:spcBef>
                <a:spcPts val="0"/>
              </a:spcBef>
              <a:buNone/>
              <a:defRPr/>
            </a:pPr>
            <a:r>
              <a:rPr lang="fr-CA" altLang="fr-FR" dirty="0"/>
              <a:t>2.  Physique</a:t>
            </a:r>
          </a:p>
          <a:p>
            <a:pPr marL="722312" indent="0">
              <a:spcBef>
                <a:spcPts val="0"/>
              </a:spcBef>
              <a:buNone/>
              <a:defRPr/>
            </a:pPr>
            <a:endParaRPr lang="fr-CA" altLang="fr-FR" dirty="0"/>
          </a:p>
          <a:p>
            <a:pPr marL="722312" indent="0">
              <a:spcBef>
                <a:spcPts val="0"/>
              </a:spcBef>
              <a:buNone/>
              <a:defRPr/>
            </a:pPr>
            <a:r>
              <a:rPr lang="fr-CA" altLang="fr-FR" dirty="0"/>
              <a:t>3.  Arts plastiques</a:t>
            </a:r>
          </a:p>
          <a:p>
            <a:pPr marL="722312" indent="0">
              <a:spcBef>
                <a:spcPts val="0"/>
              </a:spcBef>
              <a:buNone/>
              <a:defRPr/>
            </a:pPr>
            <a:r>
              <a:rPr lang="fr-CA" altLang="fr-FR" dirty="0"/>
              <a:t>4.  Exploration de la formation professionnelle</a:t>
            </a:r>
          </a:p>
          <a:p>
            <a:pPr marL="722312" indent="0">
              <a:spcBef>
                <a:spcPts val="0"/>
              </a:spcBef>
              <a:buNone/>
              <a:defRPr/>
            </a:pPr>
            <a:r>
              <a:rPr lang="fr-CA" altLang="fr-FR" dirty="0"/>
              <a:t>5.  Français théâtre</a:t>
            </a:r>
          </a:p>
          <a:p>
            <a:pPr marL="722312" indent="0">
              <a:spcBef>
                <a:spcPts val="0"/>
              </a:spcBef>
              <a:buNone/>
              <a:defRPr/>
            </a:pPr>
            <a:r>
              <a:rPr lang="fr-CA" altLang="fr-FR" dirty="0"/>
              <a:t>6.  Multisports</a:t>
            </a:r>
          </a:p>
          <a:p>
            <a:pPr marL="722312" indent="0">
              <a:spcBef>
                <a:spcPts val="0"/>
              </a:spcBef>
              <a:buNone/>
              <a:defRPr/>
            </a:pPr>
            <a:r>
              <a:rPr lang="fr-CA" altLang="fr-FR" dirty="0"/>
              <a:t>7.  Ressources fauniques</a:t>
            </a:r>
          </a:p>
          <a:p>
            <a:pPr marL="722312" indent="0">
              <a:spcBef>
                <a:spcPts val="0"/>
              </a:spcBef>
              <a:buNone/>
              <a:defRPr/>
            </a:pPr>
            <a:endParaRPr lang="fr-CA" altLang="fr-FR" sz="1600" dirty="0"/>
          </a:p>
          <a:p>
            <a:pPr marL="0" indent="0">
              <a:buNone/>
            </a:pPr>
            <a:endParaRPr lang="fr-CA" sz="1800" b="1" dirty="0"/>
          </a:p>
        </p:txBody>
      </p:sp>
      <p:sp>
        <p:nvSpPr>
          <p:cNvPr id="5" name="Ellipse 4"/>
          <p:cNvSpPr/>
          <p:nvPr>
            <p:custDataLst>
              <p:tags r:id="rId3"/>
            </p:custDataLst>
          </p:nvPr>
        </p:nvSpPr>
        <p:spPr>
          <a:xfrm rot="21298140">
            <a:off x="296032" y="2191252"/>
            <a:ext cx="5181599" cy="935654"/>
          </a:xfrm>
          <a:prstGeom prst="ellipse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Explosion 1 5"/>
          <p:cNvSpPr/>
          <p:nvPr>
            <p:custDataLst>
              <p:tags r:id="rId4"/>
            </p:custDataLst>
          </p:nvPr>
        </p:nvSpPr>
        <p:spPr>
          <a:xfrm rot="837683">
            <a:off x="7226796" y="2134207"/>
            <a:ext cx="4457695" cy="2858592"/>
          </a:xfrm>
          <a:prstGeom prst="irregularSeal1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 sz="2000" dirty="0"/>
          </a:p>
          <a:p>
            <a:pPr algn="ctr">
              <a:defRPr/>
            </a:pPr>
            <a:r>
              <a:rPr lang="fr-CA" sz="1400" dirty="0">
                <a:solidFill>
                  <a:schemeClr val="bg1"/>
                </a:solidFill>
              </a:rPr>
              <a:t>À placer en premier si ce sont des préalables pour ton programme d’études </a:t>
            </a:r>
          </a:p>
        </p:txBody>
      </p:sp>
    </p:spTree>
    <p:extLst>
      <p:ext uri="{BB962C8B-B14F-4D97-AF65-F5344CB8AC3E}">
        <p14:creationId xmlns:p14="http://schemas.microsoft.com/office/powerpoint/2010/main" val="428127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451579" y="360219"/>
            <a:ext cx="9291215" cy="914399"/>
          </a:xfrm>
        </p:spPr>
        <p:txBody>
          <a:bodyPr/>
          <a:lstStyle/>
          <a:p>
            <a:pPr algn="l"/>
            <a:r>
              <a:rPr lang="fr-CA" altLang="fr-FR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Le choix des options à </a:t>
            </a:r>
            <a:r>
              <a:rPr lang="fr-CA" altLang="fr-FR" u="sng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4 périodes</a:t>
            </a:r>
            <a:endParaRPr lang="fr-CA" u="sng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451579" y="1163782"/>
            <a:ext cx="9291215" cy="5541818"/>
          </a:xfrm>
        </p:spPr>
        <p:txBody>
          <a:bodyPr>
            <a:noAutofit/>
          </a:bodyPr>
          <a:lstStyle/>
          <a:p>
            <a:pPr marL="0" indent="0">
              <a:lnSpc>
                <a:spcPct val="125000"/>
              </a:lnSpc>
              <a:buNone/>
              <a:defRPr/>
            </a:pPr>
            <a:r>
              <a:rPr lang="fr-CA" altLang="fr-FR" sz="2400" dirty="0"/>
              <a:t>L’élève doit indiquer ses choix en ordre de préférence parmi:</a:t>
            </a:r>
          </a:p>
          <a:p>
            <a:pPr marL="722312" indent="0">
              <a:spcBef>
                <a:spcPts val="0"/>
              </a:spcBef>
              <a:buNone/>
              <a:defRPr/>
            </a:pPr>
            <a:endParaRPr lang="fr-CA" altLang="fr-FR" sz="2400" dirty="0"/>
          </a:p>
          <a:p>
            <a:pPr marL="722312" indent="0">
              <a:lnSpc>
                <a:spcPct val="250000"/>
              </a:lnSpc>
              <a:spcBef>
                <a:spcPts val="0"/>
              </a:spcBef>
              <a:buNone/>
              <a:defRPr/>
            </a:pPr>
            <a:r>
              <a:rPr lang="fr-CA" altLang="fr-FR" sz="2800" dirty="0">
                <a:solidFill>
                  <a:srgbClr val="EA7204"/>
                </a:solidFill>
              </a:rPr>
              <a:t>1. Informatique </a:t>
            </a:r>
          </a:p>
          <a:p>
            <a:pPr marL="722312" indent="0">
              <a:lnSpc>
                <a:spcPct val="250000"/>
              </a:lnSpc>
              <a:spcBef>
                <a:spcPts val="0"/>
              </a:spcBef>
              <a:buNone/>
              <a:defRPr/>
            </a:pPr>
            <a:r>
              <a:rPr lang="fr-CA" altLang="fr-FR" sz="2800" dirty="0">
                <a:solidFill>
                  <a:srgbClr val="EA7204"/>
                </a:solidFill>
              </a:rPr>
              <a:t>2. Monde contemporain</a:t>
            </a:r>
          </a:p>
          <a:p>
            <a:pPr marL="722312" indent="0">
              <a:lnSpc>
                <a:spcPct val="250000"/>
              </a:lnSpc>
              <a:spcBef>
                <a:spcPts val="0"/>
              </a:spcBef>
              <a:buNone/>
              <a:defRPr/>
            </a:pPr>
            <a:r>
              <a:rPr lang="fr-CA" altLang="fr-FR" sz="2800" dirty="0">
                <a:solidFill>
                  <a:srgbClr val="EA7204"/>
                </a:solidFill>
              </a:rPr>
              <a:t>3. Psychologie et société</a:t>
            </a:r>
          </a:p>
          <a:p>
            <a:pPr marL="722312" indent="0">
              <a:spcBef>
                <a:spcPts val="0"/>
              </a:spcBef>
              <a:buNone/>
              <a:defRPr/>
            </a:pPr>
            <a:endParaRPr lang="fr-CA" altLang="fr-FR" dirty="0"/>
          </a:p>
          <a:p>
            <a:pPr marL="722312" indent="0">
              <a:spcBef>
                <a:spcPts val="0"/>
              </a:spcBef>
              <a:buNone/>
              <a:defRPr/>
            </a:pPr>
            <a:endParaRPr lang="fr-CA" altLang="fr-FR" dirty="0"/>
          </a:p>
          <a:p>
            <a:pPr marL="722312" indent="0">
              <a:spcBef>
                <a:spcPts val="0"/>
              </a:spcBef>
              <a:buNone/>
              <a:defRPr/>
            </a:pPr>
            <a:endParaRPr lang="fr-CA" altLang="fr-FR" dirty="0"/>
          </a:p>
          <a:p>
            <a:pPr marL="722312" indent="0">
              <a:spcBef>
                <a:spcPts val="0"/>
              </a:spcBef>
              <a:buNone/>
              <a:defRPr/>
            </a:pPr>
            <a:endParaRPr lang="fr-CA" altLang="fr-FR" sz="1600" dirty="0"/>
          </a:p>
        </p:txBody>
      </p:sp>
    </p:spTree>
    <p:extLst>
      <p:ext uri="{BB962C8B-B14F-4D97-AF65-F5344CB8AC3E}">
        <p14:creationId xmlns:p14="http://schemas.microsoft.com/office/powerpoint/2010/main" val="4999368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CC3A71CEE04645B5E4CE069EE8FE77" ma:contentTypeVersion="6" ma:contentTypeDescription="Crée un document." ma:contentTypeScope="" ma:versionID="11aca665bf7b47f0a3dbaf35a7d70f83">
  <xsd:schema xmlns:xsd="http://www.w3.org/2001/XMLSchema" xmlns:xs="http://www.w3.org/2001/XMLSchema" xmlns:p="http://schemas.microsoft.com/office/2006/metadata/properties" xmlns:ns2="d2e60bb7-78f4-4f57-b48a-6393a674bbab" xmlns:ns3="392d25b8-dd89-4534-af96-7650f8e1fab6" targetNamespace="http://schemas.microsoft.com/office/2006/metadata/properties" ma:root="true" ma:fieldsID="2c7b9b2897beb893b9479f2896e5a5c3" ns2:_="" ns3:_="">
    <xsd:import namespace="d2e60bb7-78f4-4f57-b48a-6393a674bbab"/>
    <xsd:import namespace="392d25b8-dd89-4534-af96-7650f8e1fa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e60bb7-78f4-4f57-b48a-6393a674bb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d25b8-dd89-4534-af96-7650f8e1fab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68B5B9-CC4C-4959-9416-EB9A52217D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e60bb7-78f4-4f57-b48a-6393a674bbab"/>
    <ds:schemaRef ds:uri="392d25b8-dd89-4534-af96-7650f8e1fa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6206A1C-DF94-4FD1-AC69-EE950FFCA4A9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392d25b8-dd89-4534-af96-7650f8e1fab6"/>
    <ds:schemaRef ds:uri="http://purl.org/dc/dcmitype/"/>
    <ds:schemaRef ds:uri="d2e60bb7-78f4-4f57-b48a-6393a674bbab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E516FDB-29DB-4B6E-B8E9-C79BEF13575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1180</TotalTime>
  <Words>432</Words>
  <Application>Microsoft Office PowerPoint</Application>
  <PresentationFormat>Grand écran</PresentationFormat>
  <Paragraphs>133</Paragraphs>
  <Slides>10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Candara</vt:lpstr>
      <vt:lpstr>Goudy Old Style</vt:lpstr>
      <vt:lpstr>Ink Free</vt:lpstr>
      <vt:lpstr>Rockwell</vt:lpstr>
      <vt:lpstr>Gallery</vt:lpstr>
      <vt:lpstr>Choix de cours  5e secondaire</vt:lpstr>
      <vt:lpstr>Déroulement de la présentation</vt:lpstr>
      <vt:lpstr>Vers la 5e  secondaire…</vt:lpstr>
      <vt:lpstr> diplôme d’études secondaires (D.E.S.)</vt:lpstr>
      <vt:lpstr>L’importance de ton dossier scolaire</vt:lpstr>
      <vt:lpstr>Parcours possibles en mathématique</vt:lpstr>
      <vt:lpstr>choix de cours Possibles en sciences</vt:lpstr>
      <vt:lpstr>Le choix des options à 8 périodes</vt:lpstr>
      <vt:lpstr>Le choix des options à 4 périodes</vt:lpstr>
      <vt:lpstr>Choix de cours en ligne</vt:lpstr>
    </vt:vector>
  </TitlesOfParts>
  <Company>CSDP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Soirée d’information aux parents</dc:title>
  <dc:creator>Mireille Pineault</dc:creator>
  <cp:lastModifiedBy>Gaétan Côté</cp:lastModifiedBy>
  <cp:revision>119</cp:revision>
  <cp:lastPrinted>2020-01-23T21:36:23Z</cp:lastPrinted>
  <dcterms:created xsi:type="dcterms:W3CDTF">2019-11-15T13:47:02Z</dcterms:created>
  <dcterms:modified xsi:type="dcterms:W3CDTF">2020-02-05T18:45:17Z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0x010100CFCC3A71CEE04645B5E4CE069EE8FE77</vt:lpwstr>
  </property>
</Properties>
</file>