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76" r:id="rId7"/>
    <p:sldId id="262" r:id="rId8"/>
    <p:sldId id="286" r:id="rId9"/>
    <p:sldId id="268" r:id="rId10"/>
    <p:sldId id="287" r:id="rId11"/>
    <p:sldId id="288" r:id="rId12"/>
    <p:sldId id="300" r:id="rId13"/>
    <p:sldId id="282" r:id="rId14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204"/>
    <a:srgbClr val="16A7B6"/>
    <a:srgbClr val="E73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349111-F458-4B48-90F7-25F5E949C8DF}" v="36" dt="2020-01-24T20:15:02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3" autoAdjust="0"/>
    <p:restoredTop sz="67701" autoAdjust="0"/>
  </p:normalViewPr>
  <p:slideViewPr>
    <p:cSldViewPr snapToGrid="0">
      <p:cViewPr varScale="1">
        <p:scale>
          <a:sx n="77" d="100"/>
          <a:sy n="77" d="100"/>
        </p:scale>
        <p:origin x="17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71DFC9-69B1-4374-A3D4-2DC674F39D77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F0D7152-0293-4CE1-A5A6-B30F15DBA7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00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Version:</a:t>
            </a:r>
            <a:r>
              <a:rPr lang="fr-CA" baseline="0" dirty="0"/>
              <a:t>  2020-02-03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61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dirty="0"/>
          </a:p>
          <a:p>
            <a:pPr marL="0" indent="0">
              <a:buFont typeface="Arial" panose="020B0604020202020204" pitchFamily="34" charset="0"/>
              <a:buNone/>
            </a:pPr>
            <a:endParaRPr lang="fr-CA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668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80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45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201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818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297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3546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682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hyperlink" Target="https://www.youtube.com/watch?v=mtMGAMZ9Y8g" TargetMode="Externa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74423" y="166679"/>
            <a:ext cx="8637073" cy="2920713"/>
          </a:xfrm>
        </p:spPr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</a:t>
            </a:r>
            <a:b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r>
              <a:rPr lang="fr-CA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secondaire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424" y="3422074"/>
            <a:ext cx="8637072" cy="1323348"/>
          </a:xfrm>
        </p:spPr>
        <p:txBody>
          <a:bodyPr>
            <a:normAutofit fontScale="25000" lnSpcReduction="20000"/>
          </a:bodyPr>
          <a:lstStyle/>
          <a:p>
            <a:r>
              <a:rPr lang="fr-CA" sz="16000" b="1" dirty="0">
                <a:latin typeface="Ink Free" panose="03080402000500000000" pitchFamily="66" charset="0"/>
              </a:rPr>
              <a:t>École du mistral</a:t>
            </a:r>
          </a:p>
          <a:p>
            <a:r>
              <a:rPr lang="fr-CA" sz="9600" b="1" dirty="0">
                <a:solidFill>
                  <a:srgbClr val="EA7204"/>
                </a:solidFill>
                <a:latin typeface="Candara" panose="020E0502030303020204" pitchFamily="34" charset="0"/>
              </a:rPr>
              <a:t> </a:t>
            </a:r>
            <a:r>
              <a:rPr lang="fr-CA" sz="9600" dirty="0">
                <a:solidFill>
                  <a:srgbClr val="EA7204"/>
                </a:solidFill>
                <a:latin typeface="Candara" panose="020E0502030303020204" pitchFamily="34" charset="0"/>
              </a:rPr>
              <a:t>Année 2020-2021</a:t>
            </a:r>
          </a:p>
          <a:p>
            <a:endParaRPr lang="fr-CA" sz="9600" b="1" dirty="0">
              <a:solidFill>
                <a:srgbClr val="EA7204"/>
              </a:solidFill>
              <a:latin typeface="Candara" panose="020E0502030303020204" pitchFamily="34" charset="0"/>
            </a:endParaRP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r>
              <a:rPr lang="fr-CA" sz="7200" b="1" dirty="0">
                <a:latin typeface="Candara" panose="020E0502030303020204" pitchFamily="34" charset="0"/>
              </a:rPr>
              <a:t>Service d’orientation de la commission scolaire des Phares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7925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1579" y="342420"/>
            <a:ext cx="9291215" cy="1049235"/>
          </a:xfrm>
        </p:spPr>
        <p:txBody>
          <a:bodyPr>
            <a:normAutofit/>
          </a:bodyPr>
          <a:lstStyle/>
          <a:p>
            <a:r>
              <a:rPr lang="fr-CA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5931" y="1391656"/>
            <a:ext cx="10641724" cy="4074690"/>
          </a:xfrm>
        </p:spPr>
        <p:txBody>
          <a:bodyPr>
            <a:noAutofit/>
          </a:bodyPr>
          <a:lstStyle/>
          <a:p>
            <a:r>
              <a:rPr lang="fr-CA" sz="2400" dirty="0"/>
              <a:t>Il est important de bien réfléchir à l’ordre de priorité de tes choix de cours</a:t>
            </a:r>
          </a:p>
          <a:p>
            <a:pPr marL="0" indent="0">
              <a:buNone/>
            </a:pPr>
            <a:endParaRPr lang="fr-CA" sz="2400" dirty="0"/>
          </a:p>
          <a:p>
            <a:r>
              <a:rPr lang="fr-CA" sz="2400" dirty="0"/>
              <a:t>La date limite pour les changements:  </a:t>
            </a:r>
            <a:r>
              <a:rPr lang="fr-CA" sz="3600" dirty="0">
                <a:solidFill>
                  <a:srgbClr val="C00000"/>
                </a:solidFill>
              </a:rPr>
              <a:t>30</a:t>
            </a:r>
            <a:r>
              <a:rPr lang="fr-CA" sz="2400" dirty="0">
                <a:solidFill>
                  <a:srgbClr val="C00000"/>
                </a:solidFill>
              </a:rPr>
              <a:t> mars </a:t>
            </a:r>
            <a:r>
              <a:rPr lang="fr-CA" sz="3200" dirty="0">
                <a:solidFill>
                  <a:srgbClr val="C00000"/>
                </a:solidFill>
              </a:rPr>
              <a:t>2020</a:t>
            </a:r>
          </a:p>
          <a:p>
            <a:pPr marL="0" indent="0">
              <a:buNone/>
            </a:pPr>
            <a:r>
              <a:rPr lang="fr-CA" sz="2200" i="1" dirty="0">
                <a:latin typeface="Goudy Old Style" panose="02020502050305020303" pitchFamily="18" charset="0"/>
              </a:rPr>
              <a:t>L’élève doit obligatoirement faire ses choix de cours au laboratoire informatique. Au besoin, il pourra retourner dans son dossier de la maison.</a:t>
            </a:r>
          </a:p>
          <a:p>
            <a:pPr marL="0" indent="0">
              <a:buNone/>
            </a:pPr>
            <a:endParaRPr lang="fr-CA" sz="2400" dirty="0"/>
          </a:p>
          <a:p>
            <a:r>
              <a:rPr lang="fr-CA" sz="2400" dirty="0"/>
              <a:t>Démonstration:   </a:t>
            </a:r>
            <a:r>
              <a:rPr lang="fr-CA" sz="2400" u="sng" dirty="0">
                <a:solidFill>
                  <a:srgbClr val="EA7204"/>
                </a:solidFill>
              </a:rPr>
              <a:t>choix.csphares.qc.ca</a:t>
            </a:r>
            <a:r>
              <a:rPr lang="fr-CA" sz="2400" dirty="0"/>
              <a:t>	</a:t>
            </a:r>
          </a:p>
          <a:p>
            <a:r>
              <a:rPr lang="fr-CA" sz="2400"/>
              <a:t>Vidéo explicatif: </a:t>
            </a:r>
            <a:r>
              <a:rPr lang="fr-CA" sz="2400" dirty="0">
                <a:hlinkClick r:id="rId5"/>
              </a:rPr>
              <a:t>https://www.youtube.com/watch?v=mtMGAMZ9Y8g</a:t>
            </a:r>
            <a:endParaRPr lang="fr-CA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92851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Déroulement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1" y="1853754"/>
            <a:ext cx="10405240" cy="419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b="1" dirty="0">
                <a:solidFill>
                  <a:srgbClr val="EA7204"/>
                </a:solidFill>
                <a:latin typeface="Candara" panose="020E0502030303020204" pitchFamily="34" charset="0"/>
              </a:rPr>
              <a:t>Partie 1:  </a:t>
            </a:r>
            <a:r>
              <a:rPr lang="fr-CA" sz="2800" dirty="0">
                <a:solidFill>
                  <a:srgbClr val="EA7204"/>
                </a:solidFill>
                <a:latin typeface="Candara" panose="020E0502030303020204" pitchFamily="34" charset="0"/>
              </a:rPr>
              <a:t>En classe</a:t>
            </a:r>
          </a:p>
          <a:p>
            <a:pPr lvl="1"/>
            <a:r>
              <a:rPr lang="fr-CA" sz="2400" dirty="0">
                <a:latin typeface="Candara" panose="020E0502030303020204" pitchFamily="34" charset="0"/>
              </a:rPr>
              <a:t>Explication du choix de cours pour l’an prochain</a:t>
            </a:r>
          </a:p>
          <a:p>
            <a:pPr lvl="1"/>
            <a:r>
              <a:rPr lang="fr-CA" sz="2400" dirty="0">
                <a:latin typeface="Candara" panose="020E0502030303020204" pitchFamily="34" charset="0"/>
              </a:rPr>
              <a:t>Explication du choix de cours en ligne (Vidéo)</a:t>
            </a:r>
          </a:p>
          <a:p>
            <a:pPr lvl="1"/>
            <a:endParaRPr lang="fr-CA" sz="24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fr-CA" sz="2800" b="1" dirty="0">
                <a:solidFill>
                  <a:srgbClr val="EA7204"/>
                </a:solidFill>
                <a:latin typeface="Candara" panose="020E0502030303020204" pitchFamily="34" charset="0"/>
              </a:rPr>
              <a:t>Partie 2:  </a:t>
            </a:r>
            <a:r>
              <a:rPr lang="fr-CA" sz="2800" dirty="0">
                <a:solidFill>
                  <a:srgbClr val="EA7204"/>
                </a:solidFill>
                <a:latin typeface="Candara" panose="020E0502030303020204" pitchFamily="34" charset="0"/>
              </a:rPr>
              <a:t>Au laboratoire informatique</a:t>
            </a:r>
          </a:p>
          <a:p>
            <a:pPr lvl="1"/>
            <a:r>
              <a:rPr lang="fr-CA" sz="2400" dirty="0">
                <a:latin typeface="Candara" panose="020E0502030303020204" pitchFamily="34" charset="0"/>
              </a:rPr>
              <a:t>Choix de cours en ligne</a:t>
            </a:r>
          </a:p>
        </p:txBody>
      </p:sp>
    </p:spTree>
    <p:extLst>
      <p:ext uri="{BB962C8B-B14F-4D97-AF65-F5344CB8AC3E}">
        <p14:creationId xmlns:p14="http://schemas.microsoft.com/office/powerpoint/2010/main" val="18387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Vers la 5</a:t>
            </a:r>
            <a:r>
              <a:rPr lang="fr-CA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secondaire…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00665" y="1853754"/>
            <a:ext cx="9742130" cy="3992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L’application du principe de « promotion par matière » s’appliquera à la fin juin.</a:t>
            </a:r>
          </a:p>
          <a:p>
            <a:pPr marL="0" indent="0">
              <a:buNone/>
            </a:pPr>
            <a:r>
              <a:rPr lang="fr-CA" sz="1800" dirty="0"/>
              <a:t>         </a:t>
            </a:r>
          </a:p>
          <a:p>
            <a:pPr marL="0" indent="0">
              <a:buNone/>
            </a:pPr>
            <a:r>
              <a:rPr lang="fr-CA" sz="1800" dirty="0"/>
              <a:t>	     </a:t>
            </a:r>
            <a:r>
              <a:rPr lang="fr-CA" dirty="0"/>
              <a:t>4</a:t>
            </a:r>
            <a:r>
              <a:rPr lang="fr-CA" baseline="30000" dirty="0"/>
              <a:t>e</a:t>
            </a:r>
            <a:r>
              <a:rPr lang="fr-CA" dirty="0"/>
              <a:t> secondaire</a:t>
            </a:r>
            <a:r>
              <a:rPr lang="fr-CA" sz="1800" dirty="0"/>
              <a:t>			             </a:t>
            </a:r>
            <a:r>
              <a:rPr lang="fr-CA" dirty="0"/>
              <a:t>5</a:t>
            </a:r>
            <a:r>
              <a:rPr lang="fr-CA" baseline="30000" dirty="0"/>
              <a:t>e</a:t>
            </a:r>
            <a:r>
              <a:rPr lang="fr-CA" dirty="0"/>
              <a:t> secondaire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61712053"/>
              </p:ext>
            </p:extLst>
          </p:nvPr>
        </p:nvGraphicFramePr>
        <p:xfrm>
          <a:off x="1451578" y="3241303"/>
          <a:ext cx="3716166" cy="2324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077">
                  <a:extLst>
                    <a:ext uri="{9D8B030D-6E8A-4147-A177-3AD203B41FA5}">
                      <a16:colId xmlns:a16="http://schemas.microsoft.com/office/drawing/2014/main" val="2257539780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594797368"/>
                    </a:ext>
                  </a:extLst>
                </a:gridCol>
                <a:gridCol w="1233053">
                  <a:extLst>
                    <a:ext uri="{9D8B030D-6E8A-4147-A177-3AD203B41FA5}">
                      <a16:colId xmlns:a16="http://schemas.microsoft.com/office/drawing/2014/main" val="2140861693"/>
                    </a:ext>
                  </a:extLst>
                </a:gridCol>
              </a:tblGrid>
              <a:tr h="38747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RÉSULTAT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03739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23250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74522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72481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63726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48999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51097318"/>
              </p:ext>
            </p:extLst>
          </p:nvPr>
        </p:nvGraphicFramePr>
        <p:xfrm>
          <a:off x="6357827" y="3241305"/>
          <a:ext cx="3818966" cy="232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684">
                  <a:extLst>
                    <a:ext uri="{9D8B030D-6E8A-4147-A177-3AD203B41FA5}">
                      <a16:colId xmlns:a16="http://schemas.microsoft.com/office/drawing/2014/main" val="3011114746"/>
                    </a:ext>
                  </a:extLst>
                </a:gridCol>
                <a:gridCol w="1376282">
                  <a:extLst>
                    <a:ext uri="{9D8B030D-6E8A-4147-A177-3AD203B41FA5}">
                      <a16:colId xmlns:a16="http://schemas.microsoft.com/office/drawing/2014/main" val="1729881537"/>
                    </a:ext>
                  </a:extLst>
                </a:gridCol>
              </a:tblGrid>
              <a:tr h="450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68333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aseline="0" dirty="0">
                          <a:latin typeface="Candara" panose="020E0502030303020204" pitchFamily="34" charset="0"/>
                        </a:rPr>
                        <a:t>5</a:t>
                      </a:r>
                      <a:r>
                        <a:rPr lang="fr-CA" baseline="30000" dirty="0"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65090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aseline="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9952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aseline="0" dirty="0">
                          <a:latin typeface="Candara" panose="020E0502030303020204" pitchFamily="34" charset="0"/>
                        </a:rPr>
                        <a:t>5</a:t>
                      </a:r>
                      <a:r>
                        <a:rPr lang="fr-CA" baseline="30000" dirty="0"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82834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Monde contemporain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aseline="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5e</a:t>
                      </a:r>
                      <a:endParaRPr lang="fr-CA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81139"/>
                  </a:ext>
                </a:extLst>
              </a:tr>
              <a:tr h="410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r>
                        <a:rPr lang="fr-CA" baseline="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endParaRPr lang="fr-CA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6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4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0947" y="804519"/>
            <a:ext cx="10515600" cy="104923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diplôme d’études secondaires (D.E.S.)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31132" y="1853754"/>
            <a:ext cx="10365415" cy="39448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secondaire, les élèves doivent accumuler un minimum de </a:t>
            </a:r>
            <a:r>
              <a:rPr lang="fr-CA" sz="22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54 unités</a:t>
            </a:r>
            <a:r>
              <a:rPr lang="fr-CA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 </a:t>
            </a:r>
          </a:p>
          <a:p>
            <a:pPr marL="0" indent="0" algn="ctr">
              <a:buNone/>
            </a:pPr>
            <a:r>
              <a:rPr lang="fr-CA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de 4e ou 5e secondaire dont </a:t>
            </a:r>
            <a:r>
              <a:rPr lang="fr-CA" sz="22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moins 20 unités de 5</a:t>
            </a:r>
            <a:r>
              <a:rPr lang="fr-CA" sz="2200" b="1" u="sng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e</a:t>
            </a:r>
            <a:r>
              <a:rPr lang="fr-CA" sz="22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 secondaire.</a:t>
            </a:r>
            <a:endParaRPr lang="fr-CA" sz="2200" b="1" dirty="0">
              <a:solidFill>
                <a:schemeClr val="accent1">
                  <a:lumMod val="60000"/>
                  <a:lumOff val="40000"/>
                </a:schemeClr>
              </a:solidFill>
              <a:latin typeface="Candara"/>
            </a:endParaRPr>
          </a:p>
          <a:p>
            <a:pPr marL="0" indent="0" algn="ctr">
              <a:buNone/>
            </a:pPr>
            <a:endParaRPr lang="fr-CA" sz="2200" b="1" dirty="0">
              <a:solidFill>
                <a:schemeClr val="accent1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9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Cours obligatoires à l’obtention du diplôme:</a:t>
            </a:r>
          </a:p>
          <a:p>
            <a:pPr>
              <a:spcBef>
                <a:spcPts val="0"/>
              </a:spcBef>
            </a:pPr>
            <a:r>
              <a:rPr lang="fr-CA" sz="1900" dirty="0">
                <a:latin typeface="Candara" panose="020E0502030303020204" pitchFamily="34" charset="0"/>
              </a:rPr>
              <a:t>Français, 5</a:t>
            </a:r>
            <a:r>
              <a:rPr lang="fr-CA" sz="1900" baseline="30000" dirty="0">
                <a:latin typeface="Candara" panose="020E0502030303020204" pitchFamily="34" charset="0"/>
              </a:rPr>
              <a:t>e</a:t>
            </a:r>
            <a:r>
              <a:rPr lang="fr-CA" sz="1900" dirty="0">
                <a:latin typeface="Candara" panose="020E0502030303020204" pitchFamily="34" charset="0"/>
              </a:rPr>
              <a:t> secondaire (6 unités)</a:t>
            </a:r>
          </a:p>
          <a:p>
            <a:pPr>
              <a:spcBef>
                <a:spcPts val="0"/>
              </a:spcBef>
            </a:pPr>
            <a:r>
              <a:rPr lang="fr-CA" sz="1900" dirty="0">
                <a:latin typeface="Candara" panose="020E0502030303020204" pitchFamily="34" charset="0"/>
              </a:rPr>
              <a:t>Anglais, 5</a:t>
            </a:r>
            <a:r>
              <a:rPr lang="fr-CA" sz="1900" baseline="30000" dirty="0">
                <a:latin typeface="Candara" panose="020E0502030303020204" pitchFamily="34" charset="0"/>
              </a:rPr>
              <a:t>e</a:t>
            </a:r>
            <a:r>
              <a:rPr lang="fr-CA" sz="1900" dirty="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Mathématiques,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Science et technologie ou Applications technologiques et scientifiques,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(4 ou 6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Histoire du Québec et du Canada,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Arts,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(2 unités)</a:t>
            </a:r>
          </a:p>
          <a:p>
            <a:pPr>
              <a:spcBef>
                <a:spcPts val="0"/>
              </a:spcBef>
            </a:pPr>
            <a:r>
              <a:rPr lang="fr-CA" sz="1900" dirty="0">
                <a:latin typeface="Candara" panose="020E0502030303020204" pitchFamily="34" charset="0"/>
              </a:rPr>
              <a:t>Éthique et culture religieuse ou Éducation physique et à la santé, 5</a:t>
            </a:r>
            <a:r>
              <a:rPr lang="fr-CA" sz="1900" baseline="30000" dirty="0">
                <a:latin typeface="Candara" panose="020E0502030303020204" pitchFamily="34" charset="0"/>
              </a:rPr>
              <a:t>e</a:t>
            </a:r>
            <a:r>
              <a:rPr lang="fr-CA" sz="1900" dirty="0">
                <a:latin typeface="Candara" panose="020E0502030303020204" pitchFamily="34" charset="0"/>
              </a:rPr>
              <a:t> secondaire (2 unités</a:t>
            </a:r>
            <a:r>
              <a:rPr lang="fr-CA" sz="1800" dirty="0">
                <a:latin typeface="Candara" panose="020E0502030303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790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1579" y="276135"/>
            <a:ext cx="9826021" cy="1049235"/>
          </a:xfrm>
        </p:spPr>
        <p:txBody>
          <a:bodyPr/>
          <a:lstStyle/>
          <a:p>
            <a:r>
              <a:rPr lang="fr-CA" altLang="fr-FR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 Light" panose="020F0302020204030204" pitchFamily="34" charset="0"/>
              </a:rPr>
              <a:t>L’importance de ton dossier scolaire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4855" y="1561853"/>
            <a:ext cx="11240814" cy="51857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  <a:defRPr/>
            </a:pPr>
            <a:r>
              <a:rPr lang="fr-CA" sz="2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Le relevé des apprentissages de 4</a:t>
            </a:r>
            <a:r>
              <a:rPr lang="fr-CA" sz="2600" b="1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</a:t>
            </a:r>
            <a:r>
              <a:rPr lang="fr-CA" sz="2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 secondaire ainsi que les deux premières étapes de la 5</a:t>
            </a:r>
            <a:r>
              <a:rPr lang="fr-CA" sz="2600" b="1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</a:t>
            </a:r>
            <a:r>
              <a:rPr lang="fr-CA" sz="2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 secondaire</a:t>
            </a:r>
            <a:r>
              <a:rPr lang="fr-CA" sz="2600" b="1" dirty="0">
                <a:solidFill>
                  <a:srgbClr val="EA7204"/>
                </a:solidFill>
                <a:latin typeface="Candara" panose="020E0502030303020204" pitchFamily="34" charset="0"/>
              </a:rPr>
              <a:t> </a:t>
            </a: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serviront à l’analyse du dossier scolaire pour l’admission éventuelle au cégep ou en formation professionnelle. </a:t>
            </a:r>
          </a:p>
          <a:p>
            <a:pPr algn="just">
              <a:lnSpc>
                <a:spcPct val="125000"/>
              </a:lnSpc>
              <a:spcAft>
                <a:spcPts val="0"/>
              </a:spcAft>
              <a:defRPr/>
            </a:pP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Il est donc important pour l’élève de faire un choix de cours éclairé et de </a:t>
            </a:r>
            <a:r>
              <a:rPr lang="fr-CA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fournir les efforts nécessaires</a:t>
            </a: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dans le but d’obtenir sa place dans le programme de son choix.</a:t>
            </a:r>
          </a:p>
          <a:p>
            <a:pPr marL="0" indent="0" algn="just">
              <a:lnSpc>
                <a:spcPct val="125000"/>
              </a:lnSpc>
              <a:spcAft>
                <a:spcPts val="0"/>
              </a:spcAft>
              <a:buNone/>
              <a:defRPr/>
            </a:pPr>
            <a:endParaRPr lang="fr-CA" sz="26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125000"/>
              </a:lnSpc>
              <a:spcAft>
                <a:spcPts val="0"/>
              </a:spcAft>
              <a:buNone/>
              <a:defRPr/>
            </a:pPr>
            <a:r>
              <a:rPr lang="fr-CA" sz="2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Exemples de programmes contingentés:</a:t>
            </a:r>
          </a:p>
          <a:p>
            <a:pPr algn="ctr">
              <a:spcAft>
                <a:spcPts val="0"/>
              </a:spcAft>
              <a:buFontTx/>
              <a:buChar char="-"/>
              <a:defRPr/>
            </a:pP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Techniques de santé animale</a:t>
            </a:r>
          </a:p>
          <a:p>
            <a:pPr algn="ctr">
              <a:spcAft>
                <a:spcPts val="0"/>
              </a:spcAft>
              <a:buFontTx/>
              <a:buChar char="-"/>
              <a:defRPr/>
            </a:pP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Soins préhospitaliers d’urgence</a:t>
            </a:r>
          </a:p>
          <a:p>
            <a:pPr algn="ctr">
              <a:spcAft>
                <a:spcPts val="0"/>
              </a:spcAft>
              <a:buFontTx/>
              <a:buChar char="-"/>
              <a:defRPr/>
            </a:pP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Techniques de tourisme d’aventure</a:t>
            </a:r>
          </a:p>
          <a:p>
            <a:pPr algn="ctr">
              <a:spcAft>
                <a:spcPts val="0"/>
              </a:spcAft>
              <a:buFontTx/>
              <a:buChar char="-"/>
              <a:defRPr/>
            </a:pPr>
            <a:r>
              <a:rPr lang="fr-CA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Techniques de physiothérapie 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fr-CA" sz="26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4377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Parcours possibles en mathématique</a:t>
            </a:r>
          </a:p>
        </p:txBody>
      </p:sp>
      <p:grpSp>
        <p:nvGrpSpPr>
          <p:cNvPr id="19" name="Groupe 1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870257" y="2161309"/>
            <a:ext cx="8872537" cy="3372861"/>
            <a:chOff x="167322" y="2204131"/>
            <a:chExt cx="8872523" cy="2000041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5142539" y="2204131"/>
              <a:ext cx="3367082" cy="792512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Mathématique </a:t>
              </a:r>
              <a:r>
                <a:rPr lang="fr-CA" sz="2800" b="1" dirty="0"/>
                <a:t>4</a:t>
              </a:r>
              <a:r>
                <a:rPr lang="fr-CA" sz="2000" dirty="0"/>
                <a:t> </a:t>
              </a:r>
              <a:r>
                <a:rPr lang="fr-CA" sz="2400" b="1" dirty="0"/>
                <a:t>SN</a:t>
              </a:r>
            </a:p>
            <a:p>
              <a:pPr algn="ctr">
                <a:defRPr/>
              </a:pPr>
              <a:r>
                <a:rPr lang="fr-CA" dirty="0"/>
                <a:t>(forte)</a:t>
              </a: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4594852" y="3483293"/>
              <a:ext cx="2395534" cy="720879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400" b="1" dirty="0"/>
                <a:t>5 SN</a:t>
              </a:r>
            </a:p>
            <a:p>
              <a:pPr algn="ctr">
                <a:defRPr/>
              </a:pPr>
              <a:r>
                <a:rPr lang="fr-CA" dirty="0"/>
                <a:t>(forte) </a:t>
              </a:r>
              <a:endParaRPr lang="fr-CA" sz="14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 flipH="1">
              <a:off x="5793413" y="2967080"/>
              <a:ext cx="1031873" cy="48665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20" idx="2"/>
              <a:endCxn id="27" idx="0"/>
            </p:cNvCxnSpPr>
            <p:nvPr/>
          </p:nvCxnSpPr>
          <p:spPr>
            <a:xfrm>
              <a:off x="6825286" y="2996643"/>
              <a:ext cx="1216023" cy="486650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à coins arrondis 23"/>
            <p:cNvSpPr/>
            <p:nvPr/>
          </p:nvSpPr>
          <p:spPr>
            <a:xfrm>
              <a:off x="800733" y="2204131"/>
              <a:ext cx="2665409" cy="792512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Mathématique </a:t>
              </a:r>
              <a:r>
                <a:rPr lang="fr-CA" sz="2400" b="1" dirty="0"/>
                <a:t>4</a:t>
              </a:r>
              <a:r>
                <a:rPr lang="fr-CA" dirty="0"/>
                <a:t> </a:t>
              </a:r>
              <a:r>
                <a:rPr lang="fr-CA" sz="2400" b="1" dirty="0"/>
                <a:t>CST</a:t>
              </a:r>
              <a:r>
                <a:rPr lang="fr-CA" dirty="0"/>
                <a:t> </a:t>
              </a:r>
              <a:br>
                <a:rPr lang="fr-CA" dirty="0"/>
              </a:br>
              <a:r>
                <a:rPr lang="fr-CA" dirty="0"/>
                <a:t>(régulière)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2062794" y="3453730"/>
              <a:ext cx="2270121" cy="718605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800" b="1" dirty="0"/>
                <a:t>4</a:t>
              </a:r>
              <a:r>
                <a:rPr lang="fr-CA" dirty="0"/>
                <a:t> </a:t>
              </a:r>
              <a:r>
                <a:rPr lang="fr-CA" sz="2400" b="1" dirty="0"/>
                <a:t>SN</a:t>
              </a:r>
            </a:p>
            <a:p>
              <a:pPr algn="ctr">
                <a:defRPr/>
              </a:pPr>
              <a:r>
                <a:rPr lang="fr-CA" dirty="0"/>
                <a:t>(forte)</a:t>
              </a: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167322" y="3453730"/>
              <a:ext cx="1843084" cy="718605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400" b="1" dirty="0"/>
                <a:t>5 CST</a:t>
              </a:r>
            </a:p>
            <a:p>
              <a:pPr algn="ctr">
                <a:defRPr/>
              </a:pPr>
              <a:r>
                <a:rPr lang="fr-CA" dirty="0"/>
                <a:t>(régulière)</a:t>
              </a: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7042773" y="3483293"/>
              <a:ext cx="1997072" cy="720879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400" b="1" dirty="0"/>
                <a:t>5 CST</a:t>
              </a:r>
            </a:p>
            <a:p>
              <a:pPr algn="ctr">
                <a:defRPr/>
              </a:pPr>
              <a:r>
                <a:rPr lang="fr-CA" dirty="0"/>
                <a:t>(régulière)</a:t>
              </a:r>
            </a:p>
          </p:txBody>
        </p:sp>
        <p:cxnSp>
          <p:nvCxnSpPr>
            <p:cNvPr id="28" name="Connecteur droit 27"/>
            <p:cNvCxnSpPr>
              <a:stCxn id="24" idx="2"/>
              <a:endCxn id="26" idx="0"/>
            </p:cNvCxnSpPr>
            <p:nvPr/>
          </p:nvCxnSpPr>
          <p:spPr>
            <a:xfrm flipH="1">
              <a:off x="1088071" y="2996643"/>
              <a:ext cx="1046160" cy="457087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4" idx="2"/>
              <a:endCxn id="25" idx="0"/>
            </p:cNvCxnSpPr>
            <p:nvPr/>
          </p:nvCxnSpPr>
          <p:spPr>
            <a:xfrm>
              <a:off x="2134231" y="2996643"/>
              <a:ext cx="1063623" cy="457087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980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 alt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Possibles en sciences</a:t>
            </a:r>
            <a:endParaRPr lang="fr-C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Explosion 1 5"/>
          <p:cNvSpPr/>
          <p:nvPr>
            <p:custDataLst>
              <p:tags r:id="rId2"/>
            </p:custDataLst>
          </p:nvPr>
        </p:nvSpPr>
        <p:spPr>
          <a:xfrm rot="999221">
            <a:off x="6900259" y="1993878"/>
            <a:ext cx="4965700" cy="3358648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référer au document</a:t>
            </a:r>
          </a:p>
          <a:p>
            <a:pPr algn="ctr">
              <a:defRPr/>
            </a:pPr>
            <a:r>
              <a:rPr lang="fr-C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 Liste des préalables du collégial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25294" y="2015732"/>
            <a:ext cx="10933889" cy="396943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fr-CA" alt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Options en sciences:</a:t>
            </a:r>
          </a:p>
          <a:p>
            <a:pPr marL="0" lvl="1" indent="0">
              <a:buNone/>
            </a:pPr>
            <a:r>
              <a:rPr lang="fr-CA" altLang="fr-FR" sz="2400" b="1" dirty="0">
                <a:solidFill>
                  <a:srgbClr val="FFC000"/>
                </a:solidFill>
              </a:rPr>
              <a:t>	</a:t>
            </a:r>
            <a:r>
              <a:rPr lang="fr-CA" altLang="fr-FR" sz="2400" dirty="0"/>
              <a:t>- Chimie </a:t>
            </a:r>
            <a:r>
              <a:rPr lang="fr-CA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(STE réussi)</a:t>
            </a:r>
          </a:p>
          <a:p>
            <a:pPr marL="457200" lvl="2" indent="0">
              <a:buNone/>
            </a:pPr>
            <a:r>
              <a:rPr lang="fr-CA" altLang="fr-FR" sz="2200" dirty="0"/>
              <a:t>	- Physique </a:t>
            </a:r>
            <a:r>
              <a:rPr lang="fr-CA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(STE réussi)</a:t>
            </a:r>
          </a:p>
          <a:p>
            <a:pPr marL="457200" lvl="2" indent="0">
              <a:buNone/>
            </a:pPr>
            <a:endParaRPr lang="fr-CA" altLang="fr-FR" sz="1800" dirty="0"/>
          </a:p>
          <a:p>
            <a:pPr marL="0" lvl="1" indent="0">
              <a:buNone/>
            </a:pPr>
            <a:r>
              <a:rPr lang="fr-CA" altLang="fr-FR" sz="2000" dirty="0"/>
              <a:t>	</a:t>
            </a:r>
            <a:endParaRPr lang="fr-CA" altLang="fr-FR" sz="2000" b="1" dirty="0">
              <a:solidFill>
                <a:srgbClr val="009242"/>
              </a:solidFill>
            </a:endParaRPr>
          </a:p>
          <a:p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STE: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Science et technologie de l’environnement</a:t>
            </a:r>
          </a:p>
        </p:txBody>
      </p:sp>
    </p:spTree>
    <p:extLst>
      <p:ext uri="{BB962C8B-B14F-4D97-AF65-F5344CB8AC3E}">
        <p14:creationId xmlns:p14="http://schemas.microsoft.com/office/powerpoint/2010/main" val="20788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1579" y="360219"/>
            <a:ext cx="9291215" cy="914399"/>
          </a:xfrm>
        </p:spPr>
        <p:txBody>
          <a:bodyPr/>
          <a:lstStyle/>
          <a:p>
            <a:pPr algn="l"/>
            <a:r>
              <a:rPr lang="fr-CA" alt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 choix des options à </a:t>
            </a:r>
            <a:r>
              <a:rPr lang="fr-CA" altLang="fr-FR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 périodes</a:t>
            </a:r>
            <a:endParaRPr lang="fr-CA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9901" y="1274618"/>
            <a:ext cx="9291215" cy="554181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defRPr/>
            </a:pPr>
            <a:r>
              <a:rPr lang="fr-CA" altLang="fr-FR" sz="1800" dirty="0"/>
              <a:t>L’élève doit indiquer ses choix en ordre de préférence parmi…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1800" dirty="0"/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1800" dirty="0"/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1.  Chimie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2.  Physique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dirty="0"/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3.  Arts plastiques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4.  Exploration de la formation professionnelle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5.  Français théâtre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6.  Multisports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dirty="0"/>
              <a:t>7.  Ressources fauniques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1600" dirty="0"/>
          </a:p>
          <a:p>
            <a:pPr marL="0" indent="0">
              <a:buNone/>
            </a:pPr>
            <a:endParaRPr lang="fr-CA" sz="1800" b="1" dirty="0"/>
          </a:p>
        </p:txBody>
      </p:sp>
      <p:sp>
        <p:nvSpPr>
          <p:cNvPr id="5" name="Ellipse 4"/>
          <p:cNvSpPr/>
          <p:nvPr>
            <p:custDataLst>
              <p:tags r:id="rId3"/>
            </p:custDataLst>
          </p:nvPr>
        </p:nvSpPr>
        <p:spPr>
          <a:xfrm rot="21298140">
            <a:off x="296032" y="2191252"/>
            <a:ext cx="5181599" cy="935654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xplosion 1 5"/>
          <p:cNvSpPr/>
          <p:nvPr>
            <p:custDataLst>
              <p:tags r:id="rId4"/>
            </p:custDataLst>
          </p:nvPr>
        </p:nvSpPr>
        <p:spPr>
          <a:xfrm rot="837683">
            <a:off x="7226796" y="2134207"/>
            <a:ext cx="4457695" cy="2858592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sz="2000" dirty="0"/>
          </a:p>
          <a:p>
            <a:pPr algn="ctr">
              <a:defRPr/>
            </a:pPr>
            <a:r>
              <a:rPr lang="fr-CA" sz="1400" dirty="0">
                <a:solidFill>
                  <a:schemeClr val="bg1"/>
                </a:solidFill>
              </a:rPr>
              <a:t>À placer en premier si ce sont des préalables pour ton programme d’études </a:t>
            </a:r>
          </a:p>
        </p:txBody>
      </p:sp>
    </p:spTree>
    <p:extLst>
      <p:ext uri="{BB962C8B-B14F-4D97-AF65-F5344CB8AC3E}">
        <p14:creationId xmlns:p14="http://schemas.microsoft.com/office/powerpoint/2010/main" val="428127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1579" y="360219"/>
            <a:ext cx="9291215" cy="914399"/>
          </a:xfrm>
        </p:spPr>
        <p:txBody>
          <a:bodyPr/>
          <a:lstStyle/>
          <a:p>
            <a:pPr algn="l"/>
            <a:r>
              <a:rPr lang="fr-CA" alt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 choix des options à </a:t>
            </a:r>
            <a:r>
              <a:rPr lang="fr-CA" altLang="fr-FR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 périodes</a:t>
            </a:r>
            <a:endParaRPr lang="fr-CA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51579" y="1163782"/>
            <a:ext cx="9291215" cy="5541818"/>
          </a:xfrm>
        </p:spPr>
        <p:txBody>
          <a:bodyPr>
            <a:noAutofit/>
          </a:bodyPr>
          <a:lstStyle/>
          <a:p>
            <a:pPr marL="0" indent="0">
              <a:lnSpc>
                <a:spcPct val="125000"/>
              </a:lnSpc>
              <a:buNone/>
              <a:defRPr/>
            </a:pPr>
            <a:r>
              <a:rPr lang="fr-CA" altLang="fr-FR" sz="2400" dirty="0"/>
              <a:t>L’élève doit indiquer ses choix en ordre de préférence parmi: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2400" dirty="0"/>
          </a:p>
          <a:p>
            <a:pPr marL="722312" indent="0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fr-CA" altLang="fr-FR" sz="2800" dirty="0">
                <a:solidFill>
                  <a:srgbClr val="EA7204"/>
                </a:solidFill>
              </a:rPr>
              <a:t>1. Informatique </a:t>
            </a:r>
          </a:p>
          <a:p>
            <a:pPr marL="722312" indent="0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fr-CA" altLang="fr-FR" sz="2800" dirty="0">
                <a:solidFill>
                  <a:srgbClr val="EA7204"/>
                </a:solidFill>
              </a:rPr>
              <a:t>2. Monde contemporain</a:t>
            </a:r>
          </a:p>
          <a:p>
            <a:pPr marL="722312" indent="0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fr-CA" altLang="fr-FR" sz="2800" dirty="0">
                <a:solidFill>
                  <a:srgbClr val="EA7204"/>
                </a:solidFill>
              </a:rPr>
              <a:t>3. Psychologie et société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dirty="0"/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dirty="0"/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dirty="0"/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1600" dirty="0"/>
          </a:p>
        </p:txBody>
      </p:sp>
    </p:spTree>
    <p:extLst>
      <p:ext uri="{BB962C8B-B14F-4D97-AF65-F5344CB8AC3E}">
        <p14:creationId xmlns:p14="http://schemas.microsoft.com/office/powerpoint/2010/main" val="4999368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C3A71CEE04645B5E4CE069EE8FE77" ma:contentTypeVersion="6" ma:contentTypeDescription="Crée un document." ma:contentTypeScope="" ma:versionID="11aca665bf7b47f0a3dbaf35a7d70f83">
  <xsd:schema xmlns:xsd="http://www.w3.org/2001/XMLSchema" xmlns:xs="http://www.w3.org/2001/XMLSchema" xmlns:p="http://schemas.microsoft.com/office/2006/metadata/properties" xmlns:ns2="d2e60bb7-78f4-4f57-b48a-6393a674bbab" xmlns:ns3="392d25b8-dd89-4534-af96-7650f8e1fab6" targetNamespace="http://schemas.microsoft.com/office/2006/metadata/properties" ma:root="true" ma:fieldsID="2c7b9b2897beb893b9479f2896e5a5c3" ns2:_="" ns3:_="">
    <xsd:import namespace="d2e60bb7-78f4-4f57-b48a-6393a674bbab"/>
    <xsd:import namespace="392d25b8-dd89-4534-af96-7650f8e1f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60bb7-78f4-4f57-b48a-6393a674b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d25b8-dd89-4534-af96-7650f8e1fa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68B5B9-CC4C-4959-9416-EB9A52217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e60bb7-78f4-4f57-b48a-6393a674bbab"/>
    <ds:schemaRef ds:uri="392d25b8-dd89-4534-af96-7650f8e1fa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206A1C-DF94-4FD1-AC69-EE950FFCA4A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92d25b8-dd89-4534-af96-7650f8e1fab6"/>
    <ds:schemaRef ds:uri="http://purl.org/dc/dcmitype/"/>
    <ds:schemaRef ds:uri="d2e60bb7-78f4-4f57-b48a-6393a674bbab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516FDB-29DB-4B6E-B8E9-C79BEF1357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1180</TotalTime>
  <Words>432</Words>
  <Application>Microsoft Office PowerPoint</Application>
  <PresentationFormat>Grand écran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Goudy Old Style</vt:lpstr>
      <vt:lpstr>Ink Free</vt:lpstr>
      <vt:lpstr>Rockwell</vt:lpstr>
      <vt:lpstr>Gallery</vt:lpstr>
      <vt:lpstr>Choix de cours  5e secondaire</vt:lpstr>
      <vt:lpstr>Déroulement de la présentation</vt:lpstr>
      <vt:lpstr>Vers la 5e  secondaire…</vt:lpstr>
      <vt:lpstr> diplôme d’études secondaires (D.E.S.)</vt:lpstr>
      <vt:lpstr>L’importance de ton dossier scolaire</vt:lpstr>
      <vt:lpstr>Parcours possibles en mathématique</vt:lpstr>
      <vt:lpstr>choix de cours Possibles en sciences</vt:lpstr>
      <vt:lpstr>Le choix des options à 8 périodes</vt:lpstr>
      <vt:lpstr>Le choix des options à 4 périodes</vt:lpstr>
      <vt:lpstr>Choix de cours en ligne</vt:lpstr>
    </vt:vector>
  </TitlesOfParts>
  <Company>CSDP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d’information aux parents</dc:title>
  <dc:creator>Mireille Pineault</dc:creator>
  <cp:lastModifiedBy>Gaétan Côté</cp:lastModifiedBy>
  <cp:revision>119</cp:revision>
  <cp:lastPrinted>2020-01-23T21:36:23Z</cp:lastPrinted>
  <dcterms:created xsi:type="dcterms:W3CDTF">2019-11-15T13:47:02Z</dcterms:created>
  <dcterms:modified xsi:type="dcterms:W3CDTF">2020-02-05T18:45:17Z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0x010100CFCC3A71CEE04645B5E4CE069EE8FE77</vt:lpwstr>
  </property>
</Properties>
</file>