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1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76" r:id="rId7"/>
    <p:sldId id="262" r:id="rId8"/>
    <p:sldId id="258" r:id="rId9"/>
    <p:sldId id="261" r:id="rId10"/>
    <p:sldId id="277" r:id="rId11"/>
    <p:sldId id="268" r:id="rId12"/>
    <p:sldId id="280" r:id="rId13"/>
    <p:sldId id="278" r:id="rId14"/>
    <p:sldId id="283" r:id="rId15"/>
    <p:sldId id="282" r:id="rId1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204"/>
    <a:srgbClr val="E73DD3"/>
    <a:srgbClr val="16A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1B045-5B49-4799-9726-9C202274B6A8}" v="73" dt="2020-02-12T20:55:46.753"/>
    <p1510:client id="{5A73EFCC-08DA-49DD-B3E9-5575449BA84F}" v="1" dt="2020-02-12T20:54:56.815"/>
    <p1510:client id="{769832A9-9AB0-4040-94CF-03CAD811C698}" v="39" dt="2020-02-20T19:39:22.142"/>
    <p1510:client id="{8D54F369-307C-4222-B9C9-4EF436D1244F}" v="1" dt="2020-02-12T20:51:55.902"/>
    <p1510:client id="{D6F8063E-147C-49D9-BF75-36A4571734CC}" v="1" dt="2020-02-12T20:53:32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lle Pineault" userId="S::mpineault@csphares.qc.ca::52e3727a-f66e-435d-a061-47b4784bdbe0" providerId="AD" clId="Web-{D6F8063E-147C-49D9-BF75-36A4571734CC}"/>
    <pc:docChg chg="modSld">
      <pc:chgData name="Mireille Pineault" userId="S::mpineault@csphares.qc.ca::52e3727a-f66e-435d-a061-47b4784bdbe0" providerId="AD" clId="Web-{D6F8063E-147C-49D9-BF75-36A4571734CC}" dt="2020-02-12T20:53:32.440" v="0" actId="1076"/>
      <pc:docMkLst>
        <pc:docMk/>
      </pc:docMkLst>
      <pc:sldChg chg="modSp">
        <pc:chgData name="Mireille Pineault" userId="S::mpineault@csphares.qc.ca::52e3727a-f66e-435d-a061-47b4784bdbe0" providerId="AD" clId="Web-{D6F8063E-147C-49D9-BF75-36A4571734CC}" dt="2020-02-12T20:53:32.440" v="0" actId="1076"/>
        <pc:sldMkLst>
          <pc:docMk/>
          <pc:sldMk cId="282925061" sldId="280"/>
        </pc:sldMkLst>
        <pc:spChg chg="mod">
          <ac:chgData name="Mireille Pineault" userId="S::mpineault@csphares.qc.ca::52e3727a-f66e-435d-a061-47b4784bdbe0" providerId="AD" clId="Web-{D6F8063E-147C-49D9-BF75-36A4571734CC}" dt="2020-02-12T20:53:32.440" v="0" actId="1076"/>
          <ac:spMkLst>
            <pc:docMk/>
            <pc:sldMk cId="282925061" sldId="280"/>
            <ac:spMk id="10" creationId="{C4962465-D589-476B-ACF1-20146F172DAB}"/>
          </ac:spMkLst>
        </pc:spChg>
      </pc:sldChg>
    </pc:docChg>
  </pc:docChgLst>
  <pc:docChgLst>
    <pc:chgData name="Mireille Pineault" userId="S::mpineault@csphares.qc.ca::52e3727a-f66e-435d-a061-47b4784bdbe0" providerId="AD" clId="Web-{769832A9-9AB0-4040-94CF-03CAD811C698}"/>
    <pc:docChg chg="modSld">
      <pc:chgData name="Mireille Pineault" userId="S::mpineault@csphares.qc.ca::52e3727a-f66e-435d-a061-47b4784bdbe0" providerId="AD" clId="Web-{769832A9-9AB0-4040-94CF-03CAD811C698}" dt="2020-02-20T19:36:33.752" v="27"/>
      <pc:docMkLst>
        <pc:docMk/>
      </pc:docMkLst>
      <pc:sldChg chg="modSp">
        <pc:chgData name="Mireille Pineault" userId="S::mpineault@csphares.qc.ca::52e3727a-f66e-435d-a061-47b4784bdbe0" providerId="AD" clId="Web-{769832A9-9AB0-4040-94CF-03CAD811C698}" dt="2020-02-20T19:36:33.752" v="27"/>
        <pc:sldMkLst>
          <pc:docMk/>
          <pc:sldMk cId="282925061" sldId="280"/>
        </pc:sldMkLst>
        <pc:graphicFrameChg chg="mod modGraphic">
          <ac:chgData name="Mireille Pineault" userId="S::mpineault@csphares.qc.ca::52e3727a-f66e-435d-a061-47b4784bdbe0" providerId="AD" clId="Web-{769832A9-9AB0-4040-94CF-03CAD811C698}" dt="2020-02-20T19:36:33.752" v="27"/>
          <ac:graphicFrameMkLst>
            <pc:docMk/>
            <pc:sldMk cId="282925061" sldId="280"/>
            <ac:graphicFrameMk id="9" creationId="{00000000-0000-0000-0000-000000000000}"/>
          </ac:graphicFrameMkLst>
        </pc:graphicFrameChg>
      </pc:sldChg>
      <pc:sldChg chg="modSp">
        <pc:chgData name="Mireille Pineault" userId="S::mpineault@csphares.qc.ca::52e3727a-f66e-435d-a061-47b4784bdbe0" providerId="AD" clId="Web-{769832A9-9AB0-4040-94CF-03CAD811C698}" dt="2020-02-20T18:12:11.585" v="1" actId="14100"/>
        <pc:sldMkLst>
          <pc:docMk/>
          <pc:sldMk cId="3253236819" sldId="283"/>
        </pc:sldMkLst>
        <pc:graphicFrameChg chg="mod">
          <ac:chgData name="Mireille Pineault" userId="S::mpineault@csphares.qc.ca::52e3727a-f66e-435d-a061-47b4784bdbe0" providerId="AD" clId="Web-{769832A9-9AB0-4040-94CF-03CAD811C698}" dt="2020-02-20T18:12:04.835" v="0" actId="1076"/>
          <ac:graphicFrameMkLst>
            <pc:docMk/>
            <pc:sldMk cId="3253236819" sldId="283"/>
            <ac:graphicFrameMk id="4" creationId="{00000000-0000-0000-0000-000000000000}"/>
          </ac:graphicFrameMkLst>
        </pc:graphicFrameChg>
        <pc:cxnChg chg="mod">
          <ac:chgData name="Mireille Pineault" userId="S::mpineault@csphares.qc.ca::52e3727a-f66e-435d-a061-47b4784bdbe0" providerId="AD" clId="Web-{769832A9-9AB0-4040-94CF-03CAD811C698}" dt="2020-02-20T18:12:11.585" v="1" actId="14100"/>
          <ac:cxnSpMkLst>
            <pc:docMk/>
            <pc:sldMk cId="3253236819" sldId="283"/>
            <ac:cxnSpMk id="7" creationId="{00000000-0000-0000-0000-000000000000}"/>
          </ac:cxnSpMkLst>
        </pc:cxnChg>
      </pc:sldChg>
    </pc:docChg>
  </pc:docChgLst>
  <pc:docChgLst>
    <pc:chgData name="Mireille Pineault" userId="52e3727a-f66e-435d-a061-47b4784bdbe0" providerId="ADAL" clId="{2E61B045-5B49-4799-9726-9C202274B6A8}"/>
    <pc:docChg chg="modSld sldOrd">
      <pc:chgData name="Mireille Pineault" userId="52e3727a-f66e-435d-a061-47b4784bdbe0" providerId="ADAL" clId="{2E61B045-5B49-4799-9726-9C202274B6A8}" dt="2020-02-12T20:55:46.753" v="72" actId="20577"/>
      <pc:docMkLst>
        <pc:docMk/>
      </pc:docMkLst>
      <pc:sldChg chg="modSp">
        <pc:chgData name="Mireille Pineault" userId="52e3727a-f66e-435d-a061-47b4784bdbe0" providerId="ADAL" clId="{2E61B045-5B49-4799-9726-9C202274B6A8}" dt="2020-02-12T20:55:46.753" v="72" actId="20577"/>
        <pc:sldMkLst>
          <pc:docMk/>
          <pc:sldMk cId="2928516778" sldId="282"/>
        </pc:sldMkLst>
        <pc:spChg chg="mod">
          <ac:chgData name="Mireille Pineault" userId="52e3727a-f66e-435d-a061-47b4784bdbe0" providerId="ADAL" clId="{2E61B045-5B49-4799-9726-9C202274B6A8}" dt="2020-02-12T20:55:46.753" v="72" actId="20577"/>
          <ac:spMkLst>
            <pc:docMk/>
            <pc:sldMk cId="2928516778" sldId="282"/>
            <ac:spMk id="3" creationId="{00000000-0000-0000-0000-000000000000}"/>
          </ac:spMkLst>
        </pc:spChg>
      </pc:sldChg>
      <pc:sldChg chg="ord">
        <pc:chgData name="Mireille Pineault" userId="52e3727a-f66e-435d-a061-47b4784bdbe0" providerId="ADAL" clId="{2E61B045-5B49-4799-9726-9C202274B6A8}" dt="2020-02-12T20:55:11.285" v="0"/>
        <pc:sldMkLst>
          <pc:docMk/>
          <pc:sldMk cId="3253236819" sldId="283"/>
        </pc:sldMkLst>
      </pc:sldChg>
    </pc:docChg>
  </pc:docChgLst>
  <pc:docChgLst>
    <pc:chgData name="Mireille Pineault" userId="S::mpineault@csphares.qc.ca::52e3727a-f66e-435d-a061-47b4784bdbe0" providerId="AD" clId="Web-{8D54F369-307C-4222-B9C9-4EF436D1244F}"/>
    <pc:docChg chg="sldOrd">
      <pc:chgData name="Mireille Pineault" userId="S::mpineault@csphares.qc.ca::52e3727a-f66e-435d-a061-47b4784bdbe0" providerId="AD" clId="Web-{8D54F369-307C-4222-B9C9-4EF436D1244F}" dt="2020-02-12T20:51:55.902" v="0"/>
      <pc:docMkLst>
        <pc:docMk/>
      </pc:docMkLst>
      <pc:sldChg chg="ord">
        <pc:chgData name="Mireille Pineault" userId="S::mpineault@csphares.qc.ca::52e3727a-f66e-435d-a061-47b4784bdbe0" providerId="AD" clId="Web-{8D54F369-307C-4222-B9C9-4EF436D1244F}" dt="2020-02-12T20:51:55.902" v="0"/>
        <pc:sldMkLst>
          <pc:docMk/>
          <pc:sldMk cId="2928516778" sldId="282"/>
        </pc:sldMkLst>
      </pc:sldChg>
    </pc:docChg>
  </pc:docChgLst>
  <pc:docChgLst>
    <pc:chgData name="Mireille Pineault" userId="S::mpineault@csphares.qc.ca::52e3727a-f66e-435d-a061-47b4784bdbe0" providerId="AD" clId="Web-{5A73EFCC-08DA-49DD-B3E9-5575449BA84F}"/>
    <pc:docChg chg="sldOrd">
      <pc:chgData name="Mireille Pineault" userId="S::mpineault@csphares.qc.ca::52e3727a-f66e-435d-a061-47b4784bdbe0" providerId="AD" clId="Web-{5A73EFCC-08DA-49DD-B3E9-5575449BA84F}" dt="2020-02-12T20:54:56.815" v="0"/>
      <pc:docMkLst>
        <pc:docMk/>
      </pc:docMkLst>
      <pc:sldChg chg="ord">
        <pc:chgData name="Mireille Pineault" userId="S::mpineault@csphares.qc.ca::52e3727a-f66e-435d-a061-47b4784bdbe0" providerId="AD" clId="Web-{5A73EFCC-08DA-49DD-B3E9-5575449BA84F}" dt="2020-02-12T20:54:56.815" v="0"/>
        <pc:sldMkLst>
          <pc:docMk/>
          <pc:sldMk cId="3253236819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571DFC9-69B1-4374-A3D4-2DC674F39D77}" type="datetimeFigureOut">
              <a:rPr lang="fr-CA" smtClean="0"/>
              <a:t>2020-02-20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F0D7152-0293-4CE1-A5A6-B30F15DBA78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2003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Version:  2020-02-03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5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aseline="0"/>
              <a:t>Les cours de sciences enrichies font partie de la liste des options et permettent à l’élève d’avoir plus de connaissances en sciences.</a:t>
            </a:r>
            <a:r>
              <a:rPr lang="fr-CA"/>
              <a:t> </a:t>
            </a:r>
            <a:r>
              <a:rPr lang="fr-CA" baseline="0"/>
              <a:t> Ce type de cours n’est pas plus difficile que le cours de </a:t>
            </a:r>
            <a:r>
              <a:rPr lang="fr-CA"/>
              <a:t>Science</a:t>
            </a:r>
            <a:r>
              <a:rPr lang="fr-CA" baseline="0"/>
              <a:t> et technologie (ST) ou Applications technologiques et scientifiques (ATS).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6860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3190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961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 baseline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668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580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fr-FR" baseline="0"/>
          </a:p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45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4689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Les séquences mathématiques:</a:t>
            </a:r>
          </a:p>
          <a:p>
            <a:r>
              <a:rPr lang="fr-CA"/>
              <a:t>	CST: </a:t>
            </a:r>
            <a:r>
              <a:rPr lang="fr-CA" b="1"/>
              <a:t>régulières</a:t>
            </a:r>
            <a:r>
              <a:rPr lang="fr-CA"/>
              <a:t> (suffisantes pour la formation professionnelle et un ensemble de programmes au collégial)</a:t>
            </a:r>
            <a:endParaRPr lang="fr-CA">
              <a:cs typeface="Calibri"/>
            </a:endParaRPr>
          </a:p>
          <a:p>
            <a:r>
              <a:rPr lang="fr-CA"/>
              <a:t>	TS:  </a:t>
            </a:r>
            <a:r>
              <a:rPr lang="fr-CA" b="1"/>
              <a:t>fortes</a:t>
            </a:r>
            <a:r>
              <a:rPr lang="fr-CA"/>
              <a:t> (plus aisées en sec. 4,</a:t>
            </a:r>
            <a:r>
              <a:rPr lang="fr-CA" baseline="0"/>
              <a:t> plus ardues en sec. 5)</a:t>
            </a:r>
          </a:p>
          <a:p>
            <a:r>
              <a:rPr lang="fr-CA" baseline="0"/>
              <a:t>	SN:  </a:t>
            </a:r>
            <a:r>
              <a:rPr lang="fr-CA" b="1" baseline="0"/>
              <a:t>fortes</a:t>
            </a:r>
            <a:r>
              <a:rPr lang="fr-CA" baseline="0"/>
              <a:t> (plus ardues en sec. 4, plus aisées en sec. 5)</a:t>
            </a:r>
          </a:p>
          <a:p>
            <a:r>
              <a:rPr lang="fr-CA" baseline="0"/>
              <a:t>À la fin du sec. 5, les deux séquences TS et SN s’équivalent et ouvrent les mêmes portes au cégep, sans exception!</a:t>
            </a:r>
          </a:p>
          <a:p>
            <a:endParaRPr lang="fr-CA" baseline="0"/>
          </a:p>
          <a:p>
            <a:endParaRPr lang="fr-CA" baseline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069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799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u="none"/>
              <a:t>Un changement de séquence est possible en secondaire V</a:t>
            </a:r>
            <a:r>
              <a:rPr lang="fr-CA" u="none" baseline="0"/>
              <a:t> au besoin. </a:t>
            </a:r>
            <a:r>
              <a:rPr lang="fr-CA" u="none"/>
              <a:t>Il est important de considérer ton choix de programme</a:t>
            </a:r>
            <a:r>
              <a:rPr lang="fr-CA" u="none" baseline="0"/>
              <a:t> collégial 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u="none" baseline="0"/>
              <a:t>Des difficultés en math pourraient entrainer une baisse de ta moyenne générale qui est importante dans le cas de programmes contingentés.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u="none" baseline="0"/>
              <a:t>Le cégep analysera ton dossier scolaire sur la base du relevé des apprentissages de 4</a:t>
            </a:r>
            <a:r>
              <a:rPr lang="fr-CA" u="none" baseline="30000"/>
              <a:t>e</a:t>
            </a:r>
            <a:r>
              <a:rPr lang="fr-CA" u="none" baseline="0"/>
              <a:t> sec. et de tes résultats des deux premières étapes du secondaire 5.</a:t>
            </a:r>
          </a:p>
          <a:p>
            <a:endParaRPr lang="fr-CA" u="sng" baseline="0"/>
          </a:p>
          <a:p>
            <a:endParaRPr lang="fr-CA" u="sng" baseline="0"/>
          </a:p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818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/>
              <a:t>L’élève doit indiquer par ordre de préférence</a:t>
            </a:r>
            <a:r>
              <a:rPr lang="fr-CA" baseline="0"/>
              <a:t> les cours à option qu’il souhaite avoir à son horaire.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baseline="0"/>
              <a:t>Si l’élève désire l’enrichissement en </a:t>
            </a:r>
            <a:r>
              <a:rPr lang="fr-CA"/>
              <a:t>Science et </a:t>
            </a:r>
            <a:r>
              <a:rPr lang="fr-CA" baseline="0"/>
              <a:t>Technologie de l’environnement (STE) ou de </a:t>
            </a:r>
            <a:r>
              <a:rPr lang="fr-CA"/>
              <a:t>Science</a:t>
            </a:r>
            <a:r>
              <a:rPr lang="fr-CA" baseline="0"/>
              <a:t> et Environnement (SE) il doit </a:t>
            </a:r>
            <a:r>
              <a:rPr lang="fr-CA" b="1" baseline="0"/>
              <a:t>l’indiquer en premier.</a:t>
            </a:r>
            <a:r>
              <a:rPr lang="fr-CA" b="1"/>
              <a:t> </a:t>
            </a:r>
            <a:r>
              <a:rPr lang="fr-CA" b="1" baseline="0"/>
              <a:t> </a:t>
            </a:r>
            <a:r>
              <a:rPr lang="fr-CA" baseline="0"/>
              <a:t>L’un de ces cours constitue l’option préalable aux cours de sciences de 5</a:t>
            </a:r>
            <a:r>
              <a:rPr lang="fr-CA" baseline="30000"/>
              <a:t>e</a:t>
            </a:r>
            <a:r>
              <a:rPr lang="fr-CA" baseline="0"/>
              <a:t> secondaire soit la chimie et la physique</a:t>
            </a:r>
            <a:endParaRPr lang="fr-CA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7152-0293-4CE1-A5A6-B30F15DBA78E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819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hyperlink" Target="https://www.youtube.com/watch?v=oFyGyBuIvwc" TargetMode="Externa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774423" y="166679"/>
            <a:ext cx="8637073" cy="2920713"/>
          </a:xfrm>
        </p:spPr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</a:t>
            </a:r>
            <a:b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4</a:t>
            </a:r>
            <a:r>
              <a:rPr lang="fr-CA" baseline="3000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 secondaire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424" y="3422073"/>
            <a:ext cx="8637072" cy="1569475"/>
          </a:xfrm>
        </p:spPr>
        <p:txBody>
          <a:bodyPr>
            <a:normAutofit fontScale="25000" lnSpcReduction="20000"/>
          </a:bodyPr>
          <a:lstStyle/>
          <a:p>
            <a:r>
              <a:rPr lang="fr-CA" sz="16000" b="1">
                <a:latin typeface="Ink Free" panose="03080402000500000000" pitchFamily="66" charset="0"/>
              </a:rPr>
              <a:t>École Paul-Hubert</a:t>
            </a:r>
          </a:p>
          <a:p>
            <a:r>
              <a:rPr lang="fr-CA" sz="9600" b="1">
                <a:solidFill>
                  <a:srgbClr val="EA7204"/>
                </a:solidFill>
                <a:latin typeface="Candara" panose="020E0502030303020204" pitchFamily="34" charset="0"/>
              </a:rPr>
              <a:t>Année 2020-2021</a:t>
            </a:r>
          </a:p>
          <a:p>
            <a:endParaRPr lang="fr-CA" sz="5500"/>
          </a:p>
          <a:p>
            <a:endParaRPr lang="fr-CA" sz="5500"/>
          </a:p>
          <a:p>
            <a:endParaRPr lang="fr-CA" sz="6400"/>
          </a:p>
          <a:p>
            <a:endParaRPr lang="fr-CA" sz="6400"/>
          </a:p>
          <a:p>
            <a:r>
              <a:rPr lang="fr-CA" sz="6400"/>
              <a:t>Service d’orientation de la commission scolaire des Phares</a:t>
            </a: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925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34636" y="457201"/>
            <a:ext cx="9708158" cy="1260763"/>
          </a:xfrm>
        </p:spPr>
        <p:txBody>
          <a:bodyPr>
            <a:normAutofit/>
          </a:bodyPr>
          <a:lstStyle/>
          <a:p>
            <a:pPr algn="l"/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 Les sciences enrichies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89397" y="1440874"/>
            <a:ext cx="10766738" cy="4475018"/>
          </a:xfrm>
        </p:spPr>
        <p:txBody>
          <a:bodyPr/>
          <a:lstStyle/>
          <a:p>
            <a:pPr lvl="1">
              <a:defRPr/>
            </a:pPr>
            <a:r>
              <a:rPr lang="fr-CA" sz="2400"/>
              <a:t>Science et technologie de l’environnement </a:t>
            </a:r>
            <a:br>
              <a:rPr lang="fr-CA" sz="2000"/>
            </a:br>
            <a:r>
              <a:rPr lang="fr-CA" i="1">
                <a:latin typeface="Goudy Old Style" panose="02020502050305020303" pitchFamily="18" charset="0"/>
              </a:rPr>
              <a:t>(Intégré à l’horaire de l’élève dans le programme PEI et les concentrations artistiques et sportives, offert en option aux  élèves des parcours généraux)</a:t>
            </a:r>
          </a:p>
          <a:p>
            <a:pPr lvl="1">
              <a:defRPr/>
            </a:pPr>
            <a:endParaRPr lang="fr-CA" sz="2000"/>
          </a:p>
          <a:p>
            <a:pPr lvl="1">
              <a:defRPr/>
            </a:pPr>
            <a:r>
              <a:rPr lang="fr-CA" sz="2400"/>
              <a:t>Science et environnement</a:t>
            </a:r>
          </a:p>
          <a:p>
            <a:pPr lvl="1">
              <a:defRPr/>
            </a:pPr>
            <a:endParaRPr lang="fr-CA"/>
          </a:p>
          <a:p>
            <a:pPr marL="328295" lvl="1" indent="0">
              <a:buFont typeface="Rage Italic" panose="03070502040507070304" pitchFamily="66" charset="0"/>
              <a:buNone/>
              <a:defRPr/>
            </a:pPr>
            <a:endParaRPr lang="fr-CA"/>
          </a:p>
          <a:p>
            <a:pPr lvl="1">
              <a:defRPr/>
            </a:pPr>
            <a:endParaRPr lang="fr-CA"/>
          </a:p>
          <a:p>
            <a:pPr lvl="1">
              <a:defRPr/>
            </a:pPr>
            <a:endParaRPr lang="fr-CA"/>
          </a:p>
          <a:p>
            <a:endParaRPr lang="fr-CA"/>
          </a:p>
        </p:txBody>
      </p:sp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734096" y="3832076"/>
            <a:ext cx="11110175" cy="378565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eaLnBrk="1" hangingPunct="1">
              <a:defRPr/>
            </a:pPr>
            <a:endParaRPr lang="fr-CA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pPr eaLnBrk="1" hangingPunct="1">
              <a:defRPr/>
            </a:pP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*Un de ces cours est préalable pour s’inscrire à la chimie et à la physique de 5</a:t>
            </a:r>
            <a:r>
              <a:rPr lang="fr-CA" baseline="3000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e</a:t>
            </a: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 secondaire</a:t>
            </a:r>
          </a:p>
          <a:p>
            <a:pPr algn="ctr" eaLnBrk="1" hangingPunct="1">
              <a:defRPr/>
            </a:pPr>
            <a:endParaRPr lang="fr-CA">
              <a:latin typeface="+mj-lt"/>
            </a:endParaRPr>
          </a:p>
          <a:p>
            <a:pPr eaLnBrk="1" hangingPunct="1">
              <a:defRPr/>
            </a:pPr>
            <a:r>
              <a:rPr lang="fr-CA" b="1">
                <a:solidFill>
                  <a:srgbClr val="EA7204"/>
                </a:solidFill>
                <a:latin typeface="+mj-lt"/>
              </a:rPr>
              <a:t>Préalable collégial pour certains programmes comme </a:t>
            </a:r>
            <a:r>
              <a:rPr lang="fr-CA">
                <a:solidFill>
                  <a:srgbClr val="EA7204"/>
                </a:solidFill>
                <a:latin typeface="+mj-lt"/>
              </a:rPr>
              <a:t>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fr-CA" sz="1600">
                <a:latin typeface="+mj-lt"/>
              </a:rPr>
              <a:t>Techniques de santé animale</a:t>
            </a:r>
          </a:p>
          <a:p>
            <a:pPr marL="285750" indent="-285750">
              <a:buFontTx/>
              <a:buChar char="-"/>
              <a:defRPr/>
            </a:pPr>
            <a:r>
              <a:rPr lang="fr-CA" sz="1600">
                <a:latin typeface="+mj-lt"/>
              </a:rPr>
              <a:t>Techniques de diététique 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fr-CA" sz="1600">
                <a:latin typeface="+mj-lt"/>
              </a:rPr>
              <a:t>Soins infirmiers</a:t>
            </a:r>
            <a:endParaRPr lang="fr-CA" altLang="fr-FR" sz="1600">
              <a:solidFill>
                <a:srgbClr val="009242"/>
              </a:solidFill>
            </a:endParaRPr>
          </a:p>
          <a:p>
            <a:pPr algn="ctr" eaLnBrk="1" hangingPunct="1">
              <a:defRPr/>
            </a:pPr>
            <a:endParaRPr lang="fr-CA" altLang="fr-FR" sz="200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defRPr/>
            </a:pPr>
            <a:endParaRPr lang="fr-CA" altLang="fr-FR" sz="200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fr-CA" altLang="fr-FR" sz="2000"/>
              <a:t>Se référer au document </a:t>
            </a:r>
            <a:r>
              <a:rPr lang="fr-CA" altLang="fr-FR" sz="2000">
                <a:solidFill>
                  <a:srgbClr val="C00000"/>
                </a:solidFill>
              </a:rPr>
              <a:t>«Liste des préalables au collégial»</a:t>
            </a:r>
          </a:p>
          <a:p>
            <a:pPr marL="285750" indent="-285750" eaLnBrk="1" hangingPunct="1">
              <a:buFontTx/>
              <a:buChar char="-"/>
              <a:defRPr/>
            </a:pPr>
            <a:endParaRPr lang="fr-CA">
              <a:latin typeface="+mj-lt"/>
            </a:endParaRPr>
          </a:p>
          <a:p>
            <a:pPr marL="285750" indent="-285750" eaLnBrk="1" hangingPunct="1">
              <a:buFontTx/>
              <a:buChar char="-"/>
              <a:defRPr/>
            </a:pPr>
            <a:endParaRPr lang="fr-CA">
              <a:latin typeface="+mj-lt"/>
            </a:endParaRPr>
          </a:p>
          <a:p>
            <a:pPr>
              <a:defRPr/>
            </a:pPr>
            <a:endParaRPr lang="fr-CA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8535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63781" y="804520"/>
            <a:ext cx="9579014" cy="899590"/>
          </a:xfrm>
        </p:spPr>
        <p:txBody>
          <a:bodyPr>
            <a:normAutofit/>
          </a:bodyPr>
          <a:lstStyle/>
          <a:p>
            <a:pPr algn="l"/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Vue d’ensemble des choix possibles…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1814695"/>
              </p:ext>
            </p:extLst>
          </p:nvPr>
        </p:nvGraphicFramePr>
        <p:xfrm>
          <a:off x="1168088" y="1658314"/>
          <a:ext cx="9755061" cy="33902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20570">
                  <a:extLst>
                    <a:ext uri="{9D8B030D-6E8A-4147-A177-3AD203B41FA5}">
                      <a16:colId xmlns:a16="http://schemas.microsoft.com/office/drawing/2014/main" val="1496353056"/>
                    </a:ext>
                  </a:extLst>
                </a:gridCol>
                <a:gridCol w="1537963">
                  <a:extLst>
                    <a:ext uri="{9D8B030D-6E8A-4147-A177-3AD203B41FA5}">
                      <a16:colId xmlns:a16="http://schemas.microsoft.com/office/drawing/2014/main" val="253333228"/>
                    </a:ext>
                  </a:extLst>
                </a:gridCol>
                <a:gridCol w="1537963">
                  <a:extLst>
                    <a:ext uri="{9D8B030D-6E8A-4147-A177-3AD203B41FA5}">
                      <a16:colId xmlns:a16="http://schemas.microsoft.com/office/drawing/2014/main" val="2488855394"/>
                    </a:ext>
                  </a:extLst>
                </a:gridCol>
                <a:gridCol w="1346485">
                  <a:extLst>
                    <a:ext uri="{9D8B030D-6E8A-4147-A177-3AD203B41FA5}">
                      <a16:colId xmlns:a16="http://schemas.microsoft.com/office/drawing/2014/main" val="3869434137"/>
                    </a:ext>
                  </a:extLst>
                </a:gridCol>
                <a:gridCol w="1346485">
                  <a:extLst>
                    <a:ext uri="{9D8B030D-6E8A-4147-A177-3AD203B41FA5}">
                      <a16:colId xmlns:a16="http://schemas.microsoft.com/office/drawing/2014/main" val="2802480394"/>
                    </a:ext>
                  </a:extLst>
                </a:gridCol>
                <a:gridCol w="1665595">
                  <a:extLst>
                    <a:ext uri="{9D8B030D-6E8A-4147-A177-3AD203B41FA5}">
                      <a16:colId xmlns:a16="http://schemas.microsoft.com/office/drawing/2014/main" val="2824293439"/>
                    </a:ext>
                  </a:extLst>
                </a:gridCol>
              </a:tblGrid>
              <a:tr h="1086451">
                <a:tc>
                  <a:txBody>
                    <a:bodyPr/>
                    <a:lstStyle/>
                    <a:p>
                      <a:r>
                        <a:rPr lang="fr-CA" sz="2000" b="1"/>
                        <a:t>Parcours</a:t>
                      </a:r>
                      <a:r>
                        <a:rPr lang="fr-CA" sz="2000" b="1" baseline="0"/>
                        <a:t> et</a:t>
                      </a:r>
                    </a:p>
                    <a:p>
                      <a:r>
                        <a:rPr lang="fr-CA" sz="2000" b="1"/>
                        <a:t>PPP</a:t>
                      </a:r>
                    </a:p>
                    <a:p>
                      <a:endParaRPr lang="fr-CA" sz="2000" b="1"/>
                    </a:p>
                    <a:p>
                      <a:r>
                        <a:rPr lang="fr-CA" sz="2000" b="1"/>
                        <a:t>        Choix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b="0"/>
                        <a:t>Sciences</a:t>
                      </a:r>
                    </a:p>
                    <a:p>
                      <a:pPr algn="ctr"/>
                      <a:r>
                        <a:rPr lang="fr-CA" sz="2000" b="0"/>
                        <a:t>ST / 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b="1"/>
                        <a:t>Anglais </a:t>
                      </a:r>
                      <a:r>
                        <a:rPr lang="fr-CA" sz="2000" b="0"/>
                        <a:t>régulier/</a:t>
                      </a:r>
                    </a:p>
                    <a:p>
                      <a:pPr algn="ctr"/>
                      <a:r>
                        <a:rPr lang="fr-CA" sz="2000" b="0"/>
                        <a:t>enrichi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b="1"/>
                        <a:t>Arts: </a:t>
                      </a:r>
                      <a:r>
                        <a:rPr lang="fr-CA" sz="2000" b="0"/>
                        <a:t>arts plastique, guitare, harmonie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b="1"/>
                        <a:t>Maths</a:t>
                      </a:r>
                    </a:p>
                    <a:p>
                      <a:pPr algn="ctr"/>
                      <a:endParaRPr lang="fr-CA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000" b="1"/>
                        <a:t>Option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39504"/>
                  </a:ext>
                </a:extLst>
              </a:tr>
              <a:tr h="635191">
                <a:tc>
                  <a:txBody>
                    <a:bodyPr/>
                    <a:lstStyle/>
                    <a:p>
                      <a:r>
                        <a:rPr lang="fr-CA"/>
                        <a:t>Parcours</a:t>
                      </a:r>
                      <a:r>
                        <a:rPr lang="fr-CA" baseline="0"/>
                        <a:t> </a:t>
                      </a:r>
                      <a:r>
                        <a:rPr lang="fr-CA"/>
                        <a:t>général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952885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r>
                        <a:rPr lang="fr-CA"/>
                        <a:t>PEI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enrichi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194466"/>
                  </a:ext>
                </a:extLst>
              </a:tr>
              <a:tr h="440616">
                <a:tc>
                  <a:txBody>
                    <a:bodyPr/>
                    <a:lstStyle/>
                    <a:p>
                      <a:r>
                        <a:rPr lang="fr-CA"/>
                        <a:t>CASL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régulier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784757"/>
                  </a:ext>
                </a:extLst>
              </a:tr>
              <a:tr h="510062">
                <a:tc>
                  <a:txBody>
                    <a:bodyPr/>
                    <a:lstStyle/>
                    <a:p>
                      <a:r>
                        <a:rPr lang="fr-CA"/>
                        <a:t>CASR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régulier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488511"/>
                  </a:ext>
                </a:extLst>
              </a:tr>
            </a:tbl>
          </a:graphicData>
        </a:graphic>
      </p:graphicFrame>
      <p:cxnSp>
        <p:nvCxnSpPr>
          <p:cNvPr id="7" name="Connecteur droit 6"/>
          <p:cNvCxnSpPr/>
          <p:nvPr>
            <p:custDataLst>
              <p:tags r:id="rId3"/>
            </p:custDataLst>
          </p:nvPr>
        </p:nvCxnSpPr>
        <p:spPr>
          <a:xfrm flipH="1">
            <a:off x="1163781" y="1703137"/>
            <a:ext cx="2362641" cy="12229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70FA1D0B-8816-4EFC-8760-58CD414B272E}"/>
              </a:ext>
            </a:extLst>
          </p:cNvPr>
          <p:cNvSpPr txBox="1"/>
          <p:nvPr/>
        </p:nvSpPr>
        <p:spPr>
          <a:xfrm>
            <a:off x="1158398" y="557266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rgbClr val="C00000"/>
                </a:solidFill>
              </a:rPr>
              <a:t>X: </a:t>
            </a:r>
            <a:r>
              <a:rPr lang="fr-FR"/>
              <a:t>choix à faire</a:t>
            </a:r>
          </a:p>
        </p:txBody>
      </p:sp>
    </p:spTree>
    <p:extLst>
      <p:ext uri="{BB962C8B-B14F-4D97-AF65-F5344CB8AC3E}">
        <p14:creationId xmlns:p14="http://schemas.microsoft.com/office/powerpoint/2010/main" val="3253236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Choix de cours en ligne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9549" y="2015732"/>
            <a:ext cx="10869769" cy="3450613"/>
          </a:xfrm>
        </p:spPr>
        <p:txBody>
          <a:bodyPr>
            <a:normAutofit fontScale="92500" lnSpcReduction="20000"/>
          </a:bodyPr>
          <a:lstStyle/>
          <a:p>
            <a:r>
              <a:rPr lang="fr-CA"/>
              <a:t>Il est important de bien réfléchir à l’ordre de priorité de tes choix de cours</a:t>
            </a:r>
          </a:p>
          <a:p>
            <a:pPr marL="0" indent="0">
              <a:buNone/>
            </a:pPr>
            <a:endParaRPr lang="fr-CA"/>
          </a:p>
          <a:p>
            <a:r>
              <a:rPr lang="fr-CA"/>
              <a:t>La date limite pour les changements: </a:t>
            </a:r>
            <a:r>
              <a:rPr lang="fr-CA" b="1"/>
              <a:t> </a:t>
            </a:r>
            <a:r>
              <a:rPr lang="fr-CA" sz="2800" b="1">
                <a:solidFill>
                  <a:srgbClr val="C00000"/>
                </a:solidFill>
              </a:rPr>
              <a:t>30</a:t>
            </a:r>
            <a:r>
              <a:rPr lang="fr-CA" b="1">
                <a:solidFill>
                  <a:srgbClr val="C00000"/>
                </a:solidFill>
              </a:rPr>
              <a:t> </a:t>
            </a:r>
            <a:r>
              <a:rPr lang="fr-CA" sz="2400">
                <a:solidFill>
                  <a:srgbClr val="C00000"/>
                </a:solidFill>
              </a:rPr>
              <a:t>mars </a:t>
            </a:r>
            <a:r>
              <a:rPr lang="fr-CA" sz="2800" b="1">
                <a:solidFill>
                  <a:srgbClr val="C00000"/>
                </a:solidFill>
              </a:rPr>
              <a:t>2020</a:t>
            </a:r>
            <a:endParaRPr lang="fr-CA" sz="24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CA" i="1">
                <a:latin typeface="Goudy Old Style" panose="02020502050305020303" pitchFamily="18" charset="0"/>
              </a:rPr>
              <a:t>L’élève doit obligatoirement faire ses choix de cours au laboratoire informatique. Au besoin, il pourra retourner dans son dossier de la maison.</a:t>
            </a:r>
          </a:p>
          <a:p>
            <a:endParaRPr lang="fr-CA"/>
          </a:p>
          <a:p>
            <a:r>
              <a:rPr lang="fr-CA"/>
              <a:t>Démonstration choix de cours en ligne:</a:t>
            </a:r>
          </a:p>
          <a:p>
            <a:pPr marL="0" indent="0">
              <a:buNone/>
            </a:pPr>
            <a:r>
              <a:rPr lang="fr-CA"/>
              <a:t>	 </a:t>
            </a:r>
            <a:r>
              <a:rPr lang="fr-CA">
                <a:hlinkClick r:id="rId5"/>
              </a:rPr>
              <a:t>https://www.youtube.com/watch?v=oFyGyBuIvwc</a:t>
            </a:r>
            <a:endParaRPr lang="fr-CA"/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851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Déroulement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>
                <a:solidFill>
                  <a:srgbClr val="EA7204"/>
                </a:solidFill>
                <a:latin typeface="Candara" panose="020E0502030303020204" pitchFamily="34" charset="0"/>
              </a:rPr>
              <a:t>Partie 1:  </a:t>
            </a:r>
            <a:r>
              <a:rPr lang="fr-CA" sz="2400" b="1">
                <a:latin typeface="Candara" panose="020E0502030303020204" pitchFamily="34" charset="0"/>
              </a:rPr>
              <a:t>En classe</a:t>
            </a:r>
          </a:p>
          <a:p>
            <a:pPr lvl="1"/>
            <a:r>
              <a:rPr lang="fr-CA" sz="2000">
                <a:latin typeface="Ink Free" panose="03080402000500000000" pitchFamily="66" charset="0"/>
              </a:rPr>
              <a:t>Explication du choix de cours pour l’an prochain</a:t>
            </a:r>
          </a:p>
          <a:p>
            <a:pPr lvl="1"/>
            <a:r>
              <a:rPr lang="fr-CA" sz="2000">
                <a:latin typeface="Ink Free" panose="03080402000500000000" pitchFamily="66" charset="0"/>
              </a:rPr>
              <a:t>Explication du choix de cours en ligne (vidéo)</a:t>
            </a:r>
          </a:p>
          <a:p>
            <a:pPr lvl="1"/>
            <a:endParaRPr lang="fr-CA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fr-CA" sz="2400" b="1">
                <a:solidFill>
                  <a:srgbClr val="EA7204"/>
                </a:solidFill>
                <a:latin typeface="Candara" panose="020E0502030303020204" pitchFamily="34" charset="0"/>
              </a:rPr>
              <a:t>Partie 2:  </a:t>
            </a:r>
            <a:r>
              <a:rPr lang="fr-CA" sz="2400" b="1">
                <a:latin typeface="Candara" panose="020E0502030303020204" pitchFamily="34" charset="0"/>
              </a:rPr>
              <a:t>Au laboratoire informatique</a:t>
            </a:r>
          </a:p>
          <a:p>
            <a:pPr lvl="1"/>
            <a:r>
              <a:rPr lang="fr-CA" sz="2000">
                <a:latin typeface="Ink Free" panose="03080402000500000000" pitchFamily="66" charset="0"/>
              </a:rPr>
              <a:t>Choix de cours en ligne</a:t>
            </a:r>
          </a:p>
        </p:txBody>
      </p:sp>
    </p:spTree>
    <p:extLst>
      <p:ext uri="{BB962C8B-B14F-4D97-AF65-F5344CB8AC3E}">
        <p14:creationId xmlns:p14="http://schemas.microsoft.com/office/powerpoint/2010/main" val="18387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/>
              <a:t>Vers la 4e secondaire…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51579" y="1739590"/>
            <a:ext cx="9291215" cy="3992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/>
              <a:t>L’application du principe de </a:t>
            </a:r>
            <a:r>
              <a:rPr lang="fr-CA" b="1">
                <a:solidFill>
                  <a:schemeClr val="accent5">
                    <a:lumMod val="40000"/>
                    <a:lumOff val="60000"/>
                  </a:schemeClr>
                </a:solidFill>
              </a:rPr>
              <a:t>« promotion par matière » </a:t>
            </a:r>
            <a:r>
              <a:rPr lang="fr-CA"/>
              <a:t>s’appliquera à la fin juin.</a:t>
            </a:r>
          </a:p>
          <a:p>
            <a:pPr marL="0" indent="0">
              <a:buNone/>
            </a:pPr>
            <a:r>
              <a:rPr lang="fr-CA" sz="1800"/>
              <a:t>               </a:t>
            </a:r>
          </a:p>
          <a:p>
            <a:pPr marL="0" indent="0">
              <a:buNone/>
            </a:pPr>
            <a:r>
              <a:rPr lang="fr-CA" sz="1800"/>
              <a:t>Exemple:   </a:t>
            </a:r>
            <a:r>
              <a:rPr lang="fr-CA"/>
              <a:t>3</a:t>
            </a:r>
            <a:r>
              <a:rPr lang="fr-CA" baseline="30000"/>
              <a:t>e</a:t>
            </a:r>
            <a:r>
              <a:rPr lang="fr-CA"/>
              <a:t> secondaire</a:t>
            </a:r>
            <a:r>
              <a:rPr lang="fr-CA" sz="1800"/>
              <a:t>			                   </a:t>
            </a:r>
            <a:r>
              <a:rPr lang="fr-CA"/>
              <a:t>4</a:t>
            </a:r>
            <a:r>
              <a:rPr lang="fr-CA" baseline="30000"/>
              <a:t>e</a:t>
            </a:r>
            <a:r>
              <a:rPr lang="fr-CA"/>
              <a:t> secondaire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73893131"/>
              </p:ext>
            </p:extLst>
          </p:nvPr>
        </p:nvGraphicFramePr>
        <p:xfrm>
          <a:off x="1338318" y="3537167"/>
          <a:ext cx="39919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142">
                  <a:extLst>
                    <a:ext uri="{9D8B030D-6E8A-4147-A177-3AD203B41FA5}">
                      <a16:colId xmlns:a16="http://schemas.microsoft.com/office/drawing/2014/main" val="2257539780"/>
                    </a:ext>
                  </a:extLst>
                </a:gridCol>
                <a:gridCol w="1393950">
                  <a:extLst>
                    <a:ext uri="{9D8B030D-6E8A-4147-A177-3AD203B41FA5}">
                      <a16:colId xmlns:a16="http://schemas.microsoft.com/office/drawing/2014/main" val="594797368"/>
                    </a:ext>
                  </a:extLst>
                </a:gridCol>
                <a:gridCol w="1194816">
                  <a:extLst>
                    <a:ext uri="{9D8B030D-6E8A-4147-A177-3AD203B41FA5}">
                      <a16:colId xmlns:a16="http://schemas.microsoft.com/office/drawing/2014/main" val="701774134"/>
                    </a:ext>
                  </a:extLst>
                </a:gridCol>
              </a:tblGrid>
              <a:tr h="318758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RÉSULTATS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03739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23250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74522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572481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63726"/>
                  </a:ext>
                </a:extLst>
              </a:tr>
              <a:tr h="350691"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48999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70818145"/>
              </p:ext>
            </p:extLst>
          </p:nvPr>
        </p:nvGraphicFramePr>
        <p:xfrm>
          <a:off x="6394866" y="3491943"/>
          <a:ext cx="3818966" cy="2239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483">
                  <a:extLst>
                    <a:ext uri="{9D8B030D-6E8A-4147-A177-3AD203B41FA5}">
                      <a16:colId xmlns:a16="http://schemas.microsoft.com/office/drawing/2014/main" val="3011114746"/>
                    </a:ext>
                  </a:extLst>
                </a:gridCol>
                <a:gridCol w="1909483">
                  <a:extLst>
                    <a:ext uri="{9D8B030D-6E8A-4147-A177-3AD203B41FA5}">
                      <a16:colId xmlns:a16="http://schemas.microsoft.com/office/drawing/2014/main" val="1729881537"/>
                    </a:ext>
                  </a:extLst>
                </a:gridCol>
              </a:tblGrid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MATIÈRES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68333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665090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  <a:r>
                        <a:rPr lang="fr-CA" baseline="3000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9952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latin typeface="Candara" panose="020E0502030303020204" pitchFamily="34" charset="0"/>
                        </a:rPr>
                        <a:t>4</a:t>
                      </a:r>
                      <a:r>
                        <a:rPr lang="fr-CA" baseline="30000"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82834"/>
                  </a:ext>
                </a:extLst>
              </a:tr>
              <a:tr h="357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Histoire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  <a:r>
                        <a:rPr lang="fr-CA" baseline="3000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a:t>e</a:t>
                      </a:r>
                      <a:endParaRPr lang="fr-CA">
                        <a:solidFill>
                          <a:srgbClr val="FF0000"/>
                        </a:solidFill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81139"/>
                  </a:ext>
                </a:extLst>
              </a:tr>
              <a:tr h="410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>
                          <a:latin typeface="Candara" panose="020E0502030303020204" pitchFamily="34" charset="0"/>
                        </a:rPr>
                        <a:t>4e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6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40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80946" y="804519"/>
            <a:ext cx="10663353" cy="1049235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fr-CA" sz="280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diplôme d’études secondaires (D.E.S.)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51579" y="1993428"/>
            <a:ext cx="9291215" cy="380520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CA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secondaire, les élèves doivent accumuler un minimum de </a:t>
            </a:r>
            <a:r>
              <a:rPr lang="fr-CA" u="sng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54 unités </a:t>
            </a:r>
            <a:r>
              <a:rPr lang="fr-CA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de 4e ou 5e secondaire dont </a:t>
            </a:r>
            <a:r>
              <a:rPr lang="fr-CA" u="sng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au moins 20 unités de 5</a:t>
            </a:r>
            <a:r>
              <a:rPr lang="fr-CA" u="sng" baseline="30000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e</a:t>
            </a:r>
            <a:r>
              <a:rPr lang="fr-CA" u="sng">
                <a:solidFill>
                  <a:schemeClr val="accent1">
                    <a:lumMod val="60000"/>
                    <a:lumOff val="40000"/>
                  </a:schemeClr>
                </a:solidFill>
                <a:latin typeface="Candara"/>
              </a:rPr>
              <a:t> secondaire.</a:t>
            </a:r>
          </a:p>
          <a:p>
            <a:pPr marL="0" indent="0" algn="ctr">
              <a:buNone/>
            </a:pPr>
            <a:endParaRPr lang="fr-CA">
              <a:solidFill>
                <a:schemeClr val="accent1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2200">
                <a:solidFill>
                  <a:schemeClr val="accent5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Cours obligatoires à l’obtention du diplôme:</a:t>
            </a:r>
          </a:p>
          <a:p>
            <a:pPr>
              <a:spcBef>
                <a:spcPts val="0"/>
              </a:spcBef>
            </a:pPr>
            <a:r>
              <a:rPr lang="fr-CA" sz="1900">
                <a:latin typeface="Candara" panose="020E0502030303020204" pitchFamily="34" charset="0"/>
              </a:rPr>
              <a:t>Français, 5</a:t>
            </a:r>
            <a:r>
              <a:rPr lang="fr-CA" sz="1900" baseline="30000">
                <a:latin typeface="Candara" panose="020E0502030303020204" pitchFamily="34" charset="0"/>
              </a:rPr>
              <a:t>e</a:t>
            </a:r>
            <a:r>
              <a:rPr lang="fr-CA" sz="1900">
                <a:latin typeface="Candara" panose="020E0502030303020204" pitchFamily="34" charset="0"/>
              </a:rPr>
              <a:t> secondaire (6 unités)</a:t>
            </a:r>
          </a:p>
          <a:p>
            <a:pPr>
              <a:spcBef>
                <a:spcPts val="0"/>
              </a:spcBef>
            </a:pPr>
            <a:r>
              <a:rPr lang="fr-CA" sz="1900">
                <a:latin typeface="Candara" panose="020E0502030303020204" pitchFamily="34" charset="0"/>
              </a:rPr>
              <a:t>Anglais, 5</a:t>
            </a:r>
            <a:r>
              <a:rPr lang="fr-CA" sz="1900" baseline="30000">
                <a:latin typeface="Candara" panose="020E0502030303020204" pitchFamily="34" charset="0"/>
              </a:rPr>
              <a:t>e</a:t>
            </a:r>
            <a:r>
              <a:rPr lang="fr-CA" sz="1900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>
                <a:latin typeface="Candara" panose="020E0502030303020204" pitchFamily="34" charset="0"/>
              </a:rPr>
              <a:t>Mathématiques, 4</a:t>
            </a:r>
            <a:r>
              <a:rPr lang="fr-CA" sz="1900" b="1" baseline="30000">
                <a:latin typeface="Candara" panose="020E0502030303020204" pitchFamily="34" charset="0"/>
              </a:rPr>
              <a:t>e</a:t>
            </a:r>
            <a:r>
              <a:rPr lang="fr-CA" sz="1900" b="1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>
                <a:latin typeface="Candara"/>
              </a:rPr>
              <a:t>Science et technologie ou Applications technologiques et scientifiques, 4</a:t>
            </a:r>
            <a:r>
              <a:rPr lang="fr-CA" sz="1900" b="1" baseline="30000">
                <a:latin typeface="Candara"/>
              </a:rPr>
              <a:t>e</a:t>
            </a:r>
            <a:r>
              <a:rPr lang="fr-CA" sz="1900" b="1">
                <a:latin typeface="Candara"/>
              </a:rPr>
              <a:t> secondaire (4 ou 6 unités)</a:t>
            </a:r>
          </a:p>
          <a:p>
            <a:pPr>
              <a:spcBef>
                <a:spcPts val="0"/>
              </a:spcBef>
            </a:pPr>
            <a:r>
              <a:rPr lang="fr-CA" sz="1900" b="1">
                <a:latin typeface="Candara" panose="020E0502030303020204" pitchFamily="34" charset="0"/>
              </a:rPr>
              <a:t>Histoire du Québec et du Canada, 4</a:t>
            </a:r>
            <a:r>
              <a:rPr lang="fr-CA" sz="1900" b="1" baseline="30000">
                <a:latin typeface="Candara" panose="020E0502030303020204" pitchFamily="34" charset="0"/>
              </a:rPr>
              <a:t>e</a:t>
            </a:r>
            <a:r>
              <a:rPr lang="fr-CA" sz="1900" b="1">
                <a:latin typeface="Candara" panose="020E0502030303020204" pitchFamily="34" charset="0"/>
              </a:rPr>
              <a:t> secondaire (4 unités)</a:t>
            </a:r>
          </a:p>
          <a:p>
            <a:pPr>
              <a:spcBef>
                <a:spcPts val="0"/>
              </a:spcBef>
            </a:pPr>
            <a:r>
              <a:rPr lang="fr-CA" sz="1900" b="1">
                <a:latin typeface="Candara" panose="020E0502030303020204" pitchFamily="34" charset="0"/>
              </a:rPr>
              <a:t>Arts, 4</a:t>
            </a:r>
            <a:r>
              <a:rPr lang="fr-CA" sz="1900" b="1" baseline="30000">
                <a:latin typeface="Candara" panose="020E0502030303020204" pitchFamily="34" charset="0"/>
              </a:rPr>
              <a:t>e</a:t>
            </a:r>
            <a:r>
              <a:rPr lang="fr-CA" sz="1900" b="1">
                <a:latin typeface="Candara" panose="020E0502030303020204" pitchFamily="34" charset="0"/>
              </a:rPr>
              <a:t> secondaire (2 unités)</a:t>
            </a:r>
          </a:p>
          <a:p>
            <a:pPr>
              <a:spcBef>
                <a:spcPts val="0"/>
              </a:spcBef>
            </a:pPr>
            <a:r>
              <a:rPr lang="fr-CA" sz="1900">
                <a:latin typeface="Candara" panose="020E0502030303020204" pitchFamily="34" charset="0"/>
              </a:rPr>
              <a:t>Éthique et culture religieuse ou Éducation physique et à la santé, 5</a:t>
            </a:r>
            <a:r>
              <a:rPr lang="fr-CA" sz="1900" baseline="30000">
                <a:latin typeface="Candara" panose="020E0502030303020204" pitchFamily="34" charset="0"/>
              </a:rPr>
              <a:t>e</a:t>
            </a:r>
            <a:r>
              <a:rPr lang="fr-CA" sz="1900">
                <a:latin typeface="Candara" panose="020E0502030303020204" pitchFamily="34" charset="0"/>
              </a:rPr>
              <a:t> secondaire (2 unités)</a:t>
            </a:r>
          </a:p>
        </p:txBody>
      </p:sp>
    </p:spTree>
    <p:extLst>
      <p:ext uri="{BB962C8B-B14F-4D97-AF65-F5344CB8AC3E}">
        <p14:creationId xmlns:p14="http://schemas.microsoft.com/office/powerpoint/2010/main" val="373790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l"/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Réflexions au niveau du choix: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68998" y="1853754"/>
            <a:ext cx="9291215" cy="3844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>
                <a:latin typeface="Candara"/>
              </a:rPr>
              <a:t>1-  D’une séquence en </a:t>
            </a:r>
            <a:r>
              <a:rPr lang="fr-CA" sz="3200"/>
              <a:t>mathématiques</a:t>
            </a:r>
          </a:p>
          <a:p>
            <a:pPr marL="0" indent="0">
              <a:buNone/>
            </a:pPr>
            <a:endParaRPr lang="fr-CA" sz="3200"/>
          </a:p>
          <a:p>
            <a:pPr marL="0" indent="0">
              <a:buNone/>
            </a:pPr>
            <a:r>
              <a:rPr lang="fr-CA" sz="2400">
                <a:latin typeface="Candara"/>
              </a:rPr>
              <a:t>2- Des cours en </a:t>
            </a:r>
            <a:r>
              <a:rPr lang="fr-CA" sz="3200">
                <a:latin typeface="+mj-lt"/>
              </a:rPr>
              <a:t>sciences</a:t>
            </a:r>
          </a:p>
        </p:txBody>
      </p:sp>
      <p:pic>
        <p:nvPicPr>
          <p:cNvPr id="4" name="Image 3" descr="Datei:Lots of math symbols and numbers.svg – Wikipedia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186" y="1827520"/>
            <a:ext cx="6335712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157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51579" y="304802"/>
            <a:ext cx="9291215" cy="867176"/>
          </a:xfrm>
        </p:spPr>
        <p:txBody>
          <a:bodyPr>
            <a:normAutofit fontScale="90000"/>
          </a:bodyPr>
          <a:lstStyle/>
          <a:p>
            <a:pPr algn="l"/>
            <a:r>
              <a:rPr lang="fr-CA" sz="440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1-</a:t>
            </a:r>
            <a:r>
              <a:rPr lang="fr-CA" sz="720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Les séquences </a:t>
            </a:r>
            <a:r>
              <a:rPr lang="fr-CA" sz="2800">
                <a:solidFill>
                  <a:schemeClr val="accent5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mathématiques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51579" y="1313646"/>
            <a:ext cx="9291215" cy="471308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5000"/>
              </a:lnSpc>
              <a:defRPr/>
            </a:pPr>
            <a:r>
              <a:rPr lang="fr-CA" altLang="fr-FR" sz="3200" b="1">
                <a:solidFill>
                  <a:srgbClr val="FFC000"/>
                </a:solidFill>
              </a:rPr>
              <a:t>Trois</a:t>
            </a:r>
            <a:r>
              <a:rPr lang="fr-CA" altLang="fr-FR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 choix s’offrent à toi: </a:t>
            </a:r>
          </a:p>
          <a:p>
            <a:pPr>
              <a:lnSpc>
                <a:spcPct val="125000"/>
              </a:lnSpc>
              <a:defRPr/>
            </a:pPr>
            <a:endParaRPr lang="fr-CA" altLang="fr-FR" sz="19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57784" lvl="1">
              <a:defRPr/>
            </a:pPr>
            <a:r>
              <a:rPr lang="fr-CA" altLang="fr-FR" sz="29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Mathématique Culture, Société et Technique (CST)</a:t>
            </a:r>
          </a:p>
          <a:p>
            <a:pPr marL="557784" lvl="1">
              <a:defRPr/>
            </a:pPr>
            <a:r>
              <a:rPr lang="fr-CA" altLang="fr-FR" sz="29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Mathématique Technico-Sciences (TS)</a:t>
            </a:r>
          </a:p>
          <a:p>
            <a:pPr marL="557784" lvl="1">
              <a:defRPr/>
            </a:pPr>
            <a:r>
              <a:rPr lang="fr-CA" altLang="fr-FR" sz="29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Mathématique Sciences Naturelles (SN)</a:t>
            </a:r>
          </a:p>
          <a:p>
            <a:pPr marL="557784" lvl="1">
              <a:defRPr/>
            </a:pPr>
            <a:endParaRPr lang="fr-CA" sz="1900" b="1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defRPr/>
            </a:pPr>
            <a:r>
              <a:rPr lang="fr-CA" sz="3200" b="1">
                <a:solidFill>
                  <a:schemeClr val="tx1">
                    <a:lumMod val="75000"/>
                    <a:lumOff val="25000"/>
                  </a:schemeClr>
                </a:solidFill>
              </a:rPr>
              <a:t>Le choix repose sur plusieurs critères : </a:t>
            </a:r>
          </a:p>
          <a:p>
            <a:pPr lvl="1" algn="just">
              <a:defRPr/>
            </a:pPr>
            <a:r>
              <a:rPr lang="fr-CA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 résultats en mathématique de 3</a:t>
            </a:r>
            <a:r>
              <a:rPr lang="fr-CA" baseline="30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secondaire</a:t>
            </a:r>
          </a:p>
          <a:p>
            <a:pPr lvl="1" algn="just">
              <a:defRPr/>
            </a:pPr>
            <a:r>
              <a:rPr lang="fr-CA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 intérêt pour le domaine</a:t>
            </a:r>
          </a:p>
          <a:p>
            <a:pPr lvl="1" algn="just">
              <a:defRPr/>
            </a:pPr>
            <a:r>
              <a:rPr lang="fr-CA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 degré d’autonomie</a:t>
            </a:r>
          </a:p>
          <a:p>
            <a:pPr lvl="1" algn="just">
              <a:defRPr/>
            </a:pPr>
            <a:r>
              <a:rPr lang="fr-CA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motivation </a:t>
            </a:r>
          </a:p>
          <a:p>
            <a:pPr lvl="1" algn="just">
              <a:defRPr/>
            </a:pPr>
            <a:r>
              <a:rPr lang="fr-CA">
                <a:latin typeface="Arial" panose="020B0604020202020204" pitchFamily="34" charset="0"/>
                <a:cs typeface="Arial" panose="020B0604020202020204" pitchFamily="34" charset="0"/>
              </a:rPr>
              <a:t>Tes aspirations professionnelles</a:t>
            </a:r>
          </a:p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604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59854" y="263236"/>
            <a:ext cx="10509159" cy="1642837"/>
          </a:xfrm>
        </p:spPr>
        <p:txBody>
          <a:bodyPr>
            <a:normAutofit fontScale="90000"/>
          </a:bodyPr>
          <a:lstStyle/>
          <a:p>
            <a:pPr marL="0" indent="0">
              <a:defRPr/>
            </a:pPr>
            <a:br>
              <a:rPr lang="fr-CA" altLang="fr-FR"/>
            </a:br>
            <a:br>
              <a:rPr lang="fr-CA" altLang="fr-FR"/>
            </a:br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  <a:t>Pour les séquences </a:t>
            </a:r>
            <a:r>
              <a:rPr lang="fr-CA" altLang="fr-FR">
                <a:solidFill>
                  <a:schemeClr val="accent6">
                    <a:lumMod val="60000"/>
                    <a:lumOff val="40000"/>
                  </a:schemeClr>
                </a:solidFill>
              </a:rPr>
              <a:t>technico-sciences</a:t>
            </a:r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  <a:t> (TS) </a:t>
            </a:r>
            <a:b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  <a:t>et </a:t>
            </a:r>
            <a:r>
              <a:rPr lang="fr-CA" altLang="fr-FR">
                <a:solidFill>
                  <a:schemeClr val="accent6">
                    <a:lumMod val="60000"/>
                    <a:lumOff val="40000"/>
                  </a:schemeClr>
                </a:solidFill>
              </a:rPr>
              <a:t>sciences naturelles </a:t>
            </a:r>
            <a:r>
              <a:rPr lang="fr-CA" altLang="fr-FR">
                <a:solidFill>
                  <a:schemeClr val="accent5">
                    <a:lumMod val="60000"/>
                    <a:lumOff val="40000"/>
                  </a:schemeClr>
                </a:solidFill>
              </a:rPr>
              <a:t>(SN)</a:t>
            </a:r>
            <a:br>
              <a:rPr lang="fr-CA" altLang="fr-FR"/>
            </a:br>
            <a:br>
              <a:rPr lang="fr-CA" altLang="fr-FR" sz="2800" b="1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40913" y="2446985"/>
            <a:ext cx="10728101" cy="3019359"/>
          </a:xfrm>
        </p:spPr>
        <p:txBody>
          <a:bodyPr>
            <a:normAutofit fontScale="85000" lnSpcReduction="20000"/>
          </a:bodyPr>
          <a:lstStyle/>
          <a:p>
            <a:pPr marL="329184" lvl="1" indent="0" algn="just">
              <a:buNone/>
              <a:defRPr/>
            </a:pPr>
            <a:r>
              <a:rPr lang="fr-CA" altLang="fr-FR" sz="2400">
                <a:solidFill>
                  <a:schemeClr val="accent1">
                    <a:lumMod val="60000"/>
                    <a:lumOff val="40000"/>
                  </a:schemeClr>
                </a:solidFill>
              </a:rPr>
              <a:t>Il est recommandé que l’élève qui s’y inscrit ait obtenu minimalement </a:t>
            </a:r>
            <a:r>
              <a:rPr lang="fr-CA" altLang="fr-FR" sz="3600">
                <a:solidFill>
                  <a:schemeClr val="accent1">
                    <a:lumMod val="60000"/>
                    <a:lumOff val="40000"/>
                  </a:schemeClr>
                </a:solidFill>
              </a:rPr>
              <a:t>75% </a:t>
            </a:r>
            <a:r>
              <a:rPr lang="fr-CA" altLang="fr-FR" sz="2400">
                <a:solidFill>
                  <a:schemeClr val="accent1">
                    <a:lumMod val="60000"/>
                    <a:lumOff val="40000"/>
                  </a:schemeClr>
                </a:solidFill>
              </a:rPr>
              <a:t>comme résultat disciplinaire de </a:t>
            </a:r>
            <a:r>
              <a:rPr lang="fr-CA" altLang="fr-FR" sz="350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  <a:r>
              <a:rPr lang="fr-CA" altLang="fr-FR" sz="3500" baseline="3000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fr-CA" altLang="fr-FR" sz="2400">
                <a:solidFill>
                  <a:schemeClr val="accent1">
                    <a:lumMod val="60000"/>
                    <a:lumOff val="40000"/>
                  </a:schemeClr>
                </a:solidFill>
              </a:rPr>
              <a:t> secondaire en juin 2020.</a:t>
            </a:r>
          </a:p>
          <a:p>
            <a:pPr marL="329184" lvl="1" indent="0" algn="just">
              <a:buNone/>
              <a:defRPr/>
            </a:pPr>
            <a:endParaRPr lang="fr-CA" altLang="fr-FR" sz="2000" b="1">
              <a:solidFill>
                <a:srgbClr val="009242"/>
              </a:solidFill>
            </a:endParaRPr>
          </a:p>
          <a:p>
            <a:pPr marL="0" indent="0" algn="ctr">
              <a:buNone/>
              <a:defRPr/>
            </a:pPr>
            <a:endParaRPr lang="fr-CA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  <a:defRPr/>
            </a:pPr>
            <a:endParaRPr lang="fr-CA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  <a:defRPr/>
            </a:pPr>
            <a:endParaRPr lang="fr-CA" sz="18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fr-CA" sz="2400">
                <a:solidFill>
                  <a:schemeClr val="tx1">
                    <a:lumMod val="75000"/>
                    <a:lumOff val="25000"/>
                  </a:schemeClr>
                </a:solidFill>
              </a:rPr>
              <a:t>Se référer au document </a:t>
            </a:r>
            <a:r>
              <a:rPr lang="fr-CA" sz="2400">
                <a:solidFill>
                  <a:srgbClr val="C00000"/>
                </a:solidFill>
              </a:rPr>
              <a:t>« Liste des préalables au collégial »</a:t>
            </a:r>
            <a:endParaRPr lang="fr-CA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9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>
                <a:solidFill>
                  <a:schemeClr val="accent5">
                    <a:lumMod val="60000"/>
                    <a:lumOff val="40000"/>
                  </a:schemeClr>
                </a:solidFill>
              </a:rPr>
              <a:t>Parcours possibles en mathématique</a:t>
            </a:r>
          </a:p>
        </p:txBody>
      </p:sp>
      <p:grpSp>
        <p:nvGrpSpPr>
          <p:cNvPr id="17" name="Groupe 1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742418" y="1853753"/>
            <a:ext cx="8872537" cy="3732316"/>
            <a:chOff x="167322" y="777371"/>
            <a:chExt cx="8872523" cy="3731926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457834" y="777371"/>
              <a:ext cx="8274037" cy="1046516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2400" b="1"/>
                <a:t>Mathématique 3</a:t>
              </a:r>
              <a:r>
                <a:rPr lang="fr-CA" sz="2400" b="1" baseline="30000"/>
                <a:t>e</a:t>
              </a:r>
              <a:r>
                <a:rPr lang="fr-CA" sz="2400" b="1"/>
                <a:t> secondaire</a:t>
              </a:r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800733" y="2056762"/>
              <a:ext cx="2665409" cy="1142376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2000"/>
                <a:t>Mathématique</a:t>
              </a:r>
              <a:r>
                <a:rPr lang="fr-CA"/>
                <a:t> </a:t>
              </a:r>
              <a:r>
                <a:rPr lang="fr-CA" sz="2400" b="1"/>
                <a:t>4</a:t>
              </a:r>
              <a:r>
                <a:rPr lang="fr-CA"/>
                <a:t> </a:t>
              </a:r>
              <a:r>
                <a:rPr lang="fr-CA" sz="2400" b="1"/>
                <a:t>CST</a:t>
              </a:r>
              <a:r>
                <a:rPr lang="fr-CA"/>
                <a:t> </a:t>
              </a:r>
              <a:br>
                <a:rPr lang="fr-CA"/>
              </a:br>
              <a:r>
                <a:rPr lang="fr-CA"/>
                <a:t>(régulière)</a:t>
              </a:r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5142539" y="2056762"/>
              <a:ext cx="3367082" cy="1142376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2000"/>
                <a:t>Mathématique</a:t>
              </a:r>
              <a:r>
                <a:rPr lang="fr-CA"/>
                <a:t> </a:t>
              </a:r>
              <a:r>
                <a:rPr lang="fr-CA" sz="2800" b="1"/>
                <a:t>4</a:t>
              </a:r>
              <a:r>
                <a:rPr lang="fr-CA" sz="2000"/>
                <a:t> </a:t>
              </a:r>
              <a:r>
                <a:rPr lang="fr-CA" sz="2400" b="1"/>
                <a:t>TS OU SN</a:t>
              </a:r>
            </a:p>
            <a:p>
              <a:pPr algn="ctr">
                <a:defRPr/>
              </a:pPr>
              <a:r>
                <a:rPr lang="fr-CA"/>
                <a:t>(forte)</a:t>
              </a:r>
            </a:p>
          </p:txBody>
        </p:sp>
        <p:cxnSp>
          <p:nvCxnSpPr>
            <p:cNvPr id="33" name="Connecteur droit 32"/>
            <p:cNvCxnSpPr>
              <a:stCxn id="18" idx="2"/>
              <a:endCxn id="31" idx="0"/>
            </p:cNvCxnSpPr>
            <p:nvPr/>
          </p:nvCxnSpPr>
          <p:spPr>
            <a:xfrm flipH="1">
              <a:off x="2133438" y="1823887"/>
              <a:ext cx="2461414" cy="232876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18" idx="2"/>
              <a:endCxn id="32" idx="0"/>
            </p:cNvCxnSpPr>
            <p:nvPr/>
          </p:nvCxnSpPr>
          <p:spPr>
            <a:xfrm>
              <a:off x="4594852" y="1823887"/>
              <a:ext cx="2231228" cy="23287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à coins arrondis 34"/>
            <p:cNvSpPr/>
            <p:nvPr/>
          </p:nvSpPr>
          <p:spPr>
            <a:xfrm>
              <a:off x="4594852" y="3483522"/>
              <a:ext cx="2395534" cy="1025775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400" b="1"/>
                <a:t>5 TS OU SN</a:t>
              </a:r>
            </a:p>
            <a:p>
              <a:pPr algn="ctr">
                <a:defRPr/>
              </a:pPr>
              <a:r>
                <a:rPr lang="fr-CA"/>
                <a:t>(forte) </a:t>
              </a:r>
              <a:endParaRPr lang="fr-CA" sz="1400"/>
            </a:p>
          </p:txBody>
        </p:sp>
        <p:cxnSp>
          <p:nvCxnSpPr>
            <p:cNvPr id="36" name="Connecteur droit 35"/>
            <p:cNvCxnSpPr>
              <a:stCxn id="32" idx="2"/>
              <a:endCxn id="35" idx="0"/>
            </p:cNvCxnSpPr>
            <p:nvPr/>
          </p:nvCxnSpPr>
          <p:spPr>
            <a:xfrm flipH="1">
              <a:off x="5792619" y="3199137"/>
              <a:ext cx="1033461" cy="284385"/>
            </a:xfrm>
            <a:prstGeom prst="line">
              <a:avLst/>
            </a:prstGeom>
            <a:ln w="190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>
              <a:stCxn id="32" idx="2"/>
              <a:endCxn id="40" idx="0"/>
            </p:cNvCxnSpPr>
            <p:nvPr/>
          </p:nvCxnSpPr>
          <p:spPr>
            <a:xfrm>
              <a:off x="6826080" y="3199137"/>
              <a:ext cx="1215229" cy="284385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à coins arrondis 37"/>
            <p:cNvSpPr/>
            <p:nvPr/>
          </p:nvSpPr>
          <p:spPr>
            <a:xfrm>
              <a:off x="2062793" y="3397081"/>
              <a:ext cx="2270121" cy="1112216"/>
            </a:xfrm>
            <a:prstGeom prst="round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800" b="1"/>
                <a:t>4</a:t>
              </a:r>
              <a:r>
                <a:rPr lang="fr-CA"/>
                <a:t> </a:t>
              </a:r>
              <a:r>
                <a:rPr lang="fr-CA" sz="2400" b="1"/>
                <a:t>TS ou SN</a:t>
              </a:r>
            </a:p>
            <a:p>
              <a:pPr algn="ctr">
                <a:defRPr/>
              </a:pPr>
              <a:r>
                <a:rPr lang="fr-CA"/>
                <a:t>(forte)</a:t>
              </a:r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167322" y="3397081"/>
              <a:ext cx="1843084" cy="1112216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400" b="1"/>
                <a:t>5 CST</a:t>
              </a:r>
            </a:p>
            <a:p>
              <a:pPr algn="ctr">
                <a:defRPr/>
              </a:pPr>
              <a:r>
                <a:rPr lang="fr-CA"/>
                <a:t>(régulière)</a:t>
              </a:r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7042773" y="3483522"/>
              <a:ext cx="1997072" cy="1025775"/>
            </a:xfrm>
            <a:prstGeom prst="roundRect">
              <a:avLst/>
            </a:prstGeom>
            <a:solidFill>
              <a:srgbClr val="00A8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/>
                <a:t>Math </a:t>
              </a:r>
              <a:r>
                <a:rPr lang="fr-CA" sz="2400" b="1"/>
                <a:t>5 CST</a:t>
              </a:r>
            </a:p>
            <a:p>
              <a:pPr algn="ctr">
                <a:defRPr/>
              </a:pPr>
              <a:r>
                <a:rPr lang="fr-CA"/>
                <a:t>(régulière)</a:t>
              </a:r>
            </a:p>
          </p:txBody>
        </p:sp>
        <p:cxnSp>
          <p:nvCxnSpPr>
            <p:cNvPr id="41" name="Connecteur droit 40"/>
            <p:cNvCxnSpPr>
              <a:stCxn id="31" idx="2"/>
              <a:endCxn id="39" idx="0"/>
            </p:cNvCxnSpPr>
            <p:nvPr/>
          </p:nvCxnSpPr>
          <p:spPr>
            <a:xfrm flipH="1">
              <a:off x="1088865" y="3199137"/>
              <a:ext cx="1044573" cy="197944"/>
            </a:xfrm>
            <a:prstGeom prst="line">
              <a:avLst/>
            </a:prstGeom>
            <a:ln w="19050">
              <a:solidFill>
                <a:srgbClr val="00A84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>
              <a:stCxn id="31" idx="2"/>
              <a:endCxn id="38" idx="0"/>
            </p:cNvCxnSpPr>
            <p:nvPr/>
          </p:nvCxnSpPr>
          <p:spPr>
            <a:xfrm>
              <a:off x="2133438" y="3199137"/>
              <a:ext cx="1064416" cy="19794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980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74799750"/>
              </p:ext>
            </p:extLst>
          </p:nvPr>
        </p:nvGraphicFramePr>
        <p:xfrm>
          <a:off x="1207583" y="1109617"/>
          <a:ext cx="9803854" cy="494794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01927">
                  <a:extLst>
                    <a:ext uri="{9D8B030D-6E8A-4147-A177-3AD203B41FA5}">
                      <a16:colId xmlns:a16="http://schemas.microsoft.com/office/drawing/2014/main" val="2536581940"/>
                    </a:ext>
                  </a:extLst>
                </a:gridCol>
                <a:gridCol w="4901927">
                  <a:extLst>
                    <a:ext uri="{9D8B030D-6E8A-4147-A177-3AD203B41FA5}">
                      <a16:colId xmlns:a16="http://schemas.microsoft.com/office/drawing/2014/main" val="201136519"/>
                    </a:ext>
                  </a:extLst>
                </a:gridCol>
              </a:tblGrid>
              <a:tr h="42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dirty="0"/>
                        <a:t>Science</a:t>
                      </a:r>
                      <a:r>
                        <a:rPr lang="fr-CA" sz="2000" baseline="0" dirty="0"/>
                        <a:t> et technologie (ST)</a:t>
                      </a:r>
                      <a:endParaRPr lang="fr-CA" sz="2000" dirty="0"/>
                    </a:p>
                    <a:p>
                      <a:pPr algn="ctr"/>
                      <a:endParaRPr lang="fr-CA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dirty="0"/>
                        <a:t>Application</a:t>
                      </a:r>
                      <a:r>
                        <a:rPr lang="fr-CA" sz="2000" baseline="0" dirty="0"/>
                        <a:t>s technologiques et scientifiques (ATS)</a:t>
                      </a:r>
                      <a:endParaRPr lang="fr-CA" sz="2000" dirty="0"/>
                    </a:p>
                    <a:p>
                      <a:pPr algn="ctr"/>
                      <a:endParaRPr lang="fr-CA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73831"/>
                  </a:ext>
                </a:extLst>
              </a:tr>
              <a:tr h="336447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+Abstrait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+Concret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731189"/>
                  </a:ext>
                </a:extLst>
              </a:tr>
              <a:tr h="558827">
                <a:tc>
                  <a:txBody>
                    <a:bodyPr/>
                    <a:lstStyle/>
                    <a:p>
                      <a:pPr algn="ctr"/>
                      <a:r>
                        <a:rPr lang="fr-CA" sz="1600" dirty="0"/>
                        <a:t>Apprentissage par théorie, recherche de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600" dirty="0"/>
                        <a:t>Apprentissage par études de cas, comprendre</a:t>
                      </a:r>
                      <a:r>
                        <a:rPr lang="fr-CA" sz="1600" baseline="0" dirty="0"/>
                        <a:t> les phénomènes, etc.</a:t>
                      </a:r>
                      <a:endParaRPr lang="fr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083841"/>
                  </a:ext>
                </a:extLst>
              </a:tr>
              <a:tr h="558827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Un cours optionnel</a:t>
                      </a:r>
                      <a:r>
                        <a:rPr lang="fr-CA" baseline="0" dirty="0"/>
                        <a:t> de ton choix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+Un cours</a:t>
                      </a:r>
                      <a:r>
                        <a:rPr lang="fr-CA" baseline="0" dirty="0"/>
                        <a:t> optionnel de ton choix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85180"/>
                  </a:ext>
                </a:extLst>
              </a:tr>
              <a:tr h="55882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400" baseline="0" dirty="0">
                          <a:solidFill>
                            <a:srgbClr val="C00000"/>
                          </a:solidFill>
                        </a:rPr>
                        <a:t>Sc. et tech. de l’environnement (STE)</a:t>
                      </a:r>
                      <a:endParaRPr lang="fr-CA" sz="1400" dirty="0">
                        <a:solidFill>
                          <a:srgbClr val="C00000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dirty="0"/>
                        <a:t>Art</a:t>
                      </a:r>
                      <a:r>
                        <a:rPr lang="fr-CA" sz="1400" baseline="0" dirty="0"/>
                        <a:t> cinématographique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 dirty="0"/>
                        <a:t>Arts plastiques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 dirty="0"/>
                        <a:t>Éducation physique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 dirty="0"/>
                        <a:t>Espagnol 1</a:t>
                      </a:r>
                      <a:r>
                        <a:rPr lang="fr-CA" sz="1400" baseline="30000" dirty="0"/>
                        <a:t>ere</a:t>
                      </a:r>
                      <a:r>
                        <a:rPr lang="fr-CA" sz="1400" baseline="0" dirty="0"/>
                        <a:t> année (3</a:t>
                      </a:r>
                      <a:r>
                        <a:rPr lang="fr-CA" sz="1400" baseline="30000" dirty="0"/>
                        <a:t>e</a:t>
                      </a:r>
                      <a:r>
                        <a:rPr lang="fr-CA" sz="1400" baseline="0" dirty="0"/>
                        <a:t> et 4</a:t>
                      </a:r>
                      <a:r>
                        <a:rPr lang="fr-CA" sz="1400" baseline="30000" dirty="0"/>
                        <a:t>e</a:t>
                      </a:r>
                      <a:r>
                        <a:rPr lang="fr-CA" sz="1400" baseline="0" dirty="0"/>
                        <a:t> sec)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 dirty="0"/>
                        <a:t>Espagnol 2</a:t>
                      </a:r>
                      <a:r>
                        <a:rPr lang="fr-CA" sz="1400" baseline="30000" dirty="0"/>
                        <a:t>ième</a:t>
                      </a:r>
                      <a:r>
                        <a:rPr lang="fr-CA" sz="1400" baseline="0" dirty="0"/>
                        <a:t> année (4</a:t>
                      </a:r>
                      <a:r>
                        <a:rPr lang="fr-CA" sz="1400" baseline="30000" dirty="0"/>
                        <a:t>e</a:t>
                      </a:r>
                      <a:r>
                        <a:rPr lang="fr-CA" sz="1400" baseline="0" dirty="0"/>
                        <a:t> et 5</a:t>
                      </a:r>
                      <a:r>
                        <a:rPr lang="fr-CA" sz="1400" baseline="30000" dirty="0"/>
                        <a:t>e</a:t>
                      </a:r>
                      <a:r>
                        <a:rPr lang="fr-CA" sz="1400" baseline="0" dirty="0"/>
                        <a:t> sec)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 dirty="0"/>
                        <a:t>Informatique (3</a:t>
                      </a:r>
                      <a:r>
                        <a:rPr lang="fr-CA" sz="1400" baseline="30000" dirty="0"/>
                        <a:t>e</a:t>
                      </a:r>
                      <a:r>
                        <a:rPr lang="fr-CA" sz="1400" baseline="0" dirty="0"/>
                        <a:t> et 4</a:t>
                      </a:r>
                      <a:r>
                        <a:rPr lang="fr-CA" sz="1400" baseline="30000" dirty="0"/>
                        <a:t>e</a:t>
                      </a:r>
                      <a:r>
                        <a:rPr lang="fr-CA" sz="1400" baseline="0" dirty="0"/>
                        <a:t> sec)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 dirty="0"/>
                        <a:t>Musique guitare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baseline="0"/>
                        <a:t>Plein air (3e et 4e sec)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CA" sz="1400" baseline="0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fr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600" baseline="0" dirty="0">
                          <a:solidFill>
                            <a:srgbClr val="C00000"/>
                          </a:solidFill>
                        </a:rPr>
                        <a:t>Sc. et environnement (SE)</a:t>
                      </a:r>
                      <a:endParaRPr lang="fr-CA" sz="1600" dirty="0">
                        <a:solidFill>
                          <a:srgbClr val="C00000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CA" sz="160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dirty="0"/>
                        <a:t>Exploration de la formation professionnelle 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CA" sz="140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dirty="0"/>
                        <a:t>Projet personnel d’orientation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CA" sz="140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CA" sz="1400" dirty="0"/>
                        <a:t>Sensibilisation</a:t>
                      </a:r>
                      <a:r>
                        <a:rPr lang="fr-CA" sz="1400" baseline="0" dirty="0"/>
                        <a:t> à l’entrepreneuriat</a:t>
                      </a:r>
                      <a:endParaRPr lang="fr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520883"/>
                  </a:ext>
                </a:extLst>
              </a:tr>
            </a:tbl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180563" y="141669"/>
            <a:ext cx="10669634" cy="749744"/>
          </a:xfrm>
        </p:spPr>
        <p:txBody>
          <a:bodyPr>
            <a:noAutofit/>
          </a:bodyPr>
          <a:lstStyle/>
          <a:p>
            <a:pPr algn="l"/>
            <a:r>
              <a:rPr lang="fr-FR" altLang="fr-FR" sz="4000">
                <a:solidFill>
                  <a:schemeClr val="accent5">
                    <a:lumMod val="60000"/>
                    <a:lumOff val="40000"/>
                  </a:schemeClr>
                </a:solidFill>
              </a:rPr>
              <a:t>2. </a:t>
            </a:r>
            <a:r>
              <a:rPr lang="fr-FR" altLang="fr-FR" sz="2800">
                <a:solidFill>
                  <a:schemeClr val="accent5">
                    <a:lumMod val="60000"/>
                    <a:lumOff val="40000"/>
                  </a:schemeClr>
                </a:solidFill>
              </a:rPr>
              <a:t>Les différences entre </a:t>
            </a:r>
            <a:r>
              <a:rPr lang="fr-FR" altLang="fr-FR" b="1">
                <a:solidFill>
                  <a:schemeClr val="accent5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les sciences  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45E9AA9D-CDDC-44C1-8CD4-B28230999DA6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1180563" y="0"/>
            <a:ext cx="9085058" cy="1246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720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fr-CA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Explosion 1 5">
            <a:extLst>
              <a:ext uri="{FF2B5EF4-FFF2-40B4-BE49-F238E27FC236}">
                <a16:creationId xmlns:a16="http://schemas.microsoft.com/office/drawing/2014/main" id="{C4962465-D589-476B-ACF1-20146F172DA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rot="1020637">
            <a:off x="9720668" y="-9322"/>
            <a:ext cx="3228768" cy="2381515"/>
          </a:xfrm>
          <a:prstGeom prst="irregularSeal1">
            <a:avLst/>
          </a:prstGeom>
          <a:solidFill>
            <a:srgbClr val="EA7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 sz="2000"/>
          </a:p>
          <a:p>
            <a:pPr algn="ctr">
              <a:defRPr/>
            </a:pPr>
            <a:r>
              <a:rPr lang="fr-CA" sz="1200">
                <a:solidFill>
                  <a:schemeClr val="bg1"/>
                </a:solidFill>
              </a:rPr>
              <a:t>À placer en premier si ce sont des préalables pour ton programme d’études </a:t>
            </a:r>
          </a:p>
        </p:txBody>
      </p:sp>
    </p:spTree>
    <p:extLst>
      <p:ext uri="{BB962C8B-B14F-4D97-AF65-F5344CB8AC3E}">
        <p14:creationId xmlns:p14="http://schemas.microsoft.com/office/powerpoint/2010/main" val="28292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C3A71CEE04645B5E4CE069EE8FE77" ma:contentTypeVersion="6" ma:contentTypeDescription="Crée un document." ma:contentTypeScope="" ma:versionID="11aca665bf7b47f0a3dbaf35a7d70f83">
  <xsd:schema xmlns:xsd="http://www.w3.org/2001/XMLSchema" xmlns:xs="http://www.w3.org/2001/XMLSchema" xmlns:p="http://schemas.microsoft.com/office/2006/metadata/properties" xmlns:ns2="d2e60bb7-78f4-4f57-b48a-6393a674bbab" xmlns:ns3="392d25b8-dd89-4534-af96-7650f8e1fab6" targetNamespace="http://schemas.microsoft.com/office/2006/metadata/properties" ma:root="true" ma:fieldsID="2c7b9b2897beb893b9479f2896e5a5c3" ns2:_="" ns3:_="">
    <xsd:import namespace="d2e60bb7-78f4-4f57-b48a-6393a674bbab"/>
    <xsd:import namespace="392d25b8-dd89-4534-af96-7650f8e1fa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e60bb7-78f4-4f57-b48a-6393a674b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d25b8-dd89-4534-af96-7650f8e1fa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C3E14A-9278-489B-A6BA-223A73114391}">
  <ds:schemaRefs>
    <ds:schemaRef ds:uri="392d25b8-dd89-4534-af96-7650f8e1fab6"/>
    <ds:schemaRef ds:uri="d2e60bb7-78f4-4f57-b48a-6393a674bba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7EF10A6-24E6-4690-A0C9-61CFA317DB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30DA5E-8F15-4815-B1D6-A9C099BFFB0B}">
  <ds:schemaRefs>
    <ds:schemaRef ds:uri="392d25b8-dd89-4534-af96-7650f8e1fab6"/>
    <ds:schemaRef ds:uri="d2e60bb7-78f4-4f57-b48a-6393a674bba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Application>Microsoft Office PowerPoint</Application>
  <PresentationFormat>Grand écran</PresentationFormat>
  <Slides>12</Slides>
  <Notes>12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Gallery</vt:lpstr>
      <vt:lpstr>Choix de cours  4e secondaire</vt:lpstr>
      <vt:lpstr>Déroulement de la présentation</vt:lpstr>
      <vt:lpstr>Vers la 4e secondaire…</vt:lpstr>
      <vt:lpstr>diplôme d’études secondaires (D.E.S.)</vt:lpstr>
      <vt:lpstr>Réflexions au niveau du choix:</vt:lpstr>
      <vt:lpstr>1- Les séquences mathématiques</vt:lpstr>
      <vt:lpstr>  Pour les séquences technico-sciences (TS)  et sciences naturelles (SN)  </vt:lpstr>
      <vt:lpstr>Parcours possibles en mathématique</vt:lpstr>
      <vt:lpstr>2. Les différences entre les sciences  </vt:lpstr>
      <vt:lpstr> Les sciences enrichies</vt:lpstr>
      <vt:lpstr>Vue d’ensemble des choix possibles…</vt:lpstr>
      <vt:lpstr>Choix de cours en ligne</vt:lpstr>
    </vt:vector>
  </TitlesOfParts>
  <Company>CSDP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Soirée d’information aux parents</dc:title>
  <dc:creator>Mireille Pineault</dc:creator>
  <cp:revision>9</cp:revision>
  <cp:lastPrinted>2019-12-02T19:50:02Z</cp:lastPrinted>
  <dcterms:created xsi:type="dcterms:W3CDTF">2019-11-15T13:47:02Z</dcterms:created>
  <dcterms:modified xsi:type="dcterms:W3CDTF">2020-02-20T19:39:22Z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0x010100CFCC3A71CEE04645B5E4CE069EE8FE77</vt:lpwstr>
  </property>
</Properties>
</file>