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4"/>
  </p:notesMasterIdLst>
  <p:sldIdLst>
    <p:sldId id="256" r:id="rId5"/>
    <p:sldId id="257" r:id="rId6"/>
    <p:sldId id="276" r:id="rId7"/>
    <p:sldId id="262" r:id="rId8"/>
    <p:sldId id="286" r:id="rId9"/>
    <p:sldId id="268" r:id="rId10"/>
    <p:sldId id="287" r:id="rId11"/>
    <p:sldId id="288" r:id="rId12"/>
    <p:sldId id="282" r:id="rId13"/>
  </p:sldIdLst>
  <p:sldSz cx="12192000" cy="6858000"/>
  <p:notesSz cx="6858000" cy="1790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7204"/>
    <a:srgbClr val="16A7B6"/>
    <a:srgbClr val="E73D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A479F0-499B-4097-A106-CDA33BF98FB5}" v="2" dt="2020-02-12T20:57:09.583"/>
    <p1510:client id="{386DEC02-FD5A-4B5C-8DE2-800AB787FA37}" v="54" dt="2020-02-12T19:59:42.236"/>
    <p1510:client id="{4D00B3D5-D7FC-4605-986C-D68C363BF852}" v="22" dt="2020-01-29T14:06:33.435"/>
    <p1510:client id="{51B66C49-6074-7EE8-5561-FFC036A8ED84}" v="1" dt="2020-01-24T16:31:52.937"/>
    <p1510:client id="{707BB793-226D-4AB3-A0CF-9D1F4CF89780}" v="4" dt="2020-02-12T19:15:01.708"/>
    <p1510:client id="{8217EEA0-92FB-4D5E-83AE-DADDCBBC6A85}" v="36" dt="2020-01-27T15:28:53.233"/>
    <p1510:client id="{91DC8440-047C-D932-8FE9-D5E37E54FDFD}" v="9" dt="2020-01-27T18:30:36.270"/>
    <p1510:client id="{9E97C36D-FBFA-4625-82AF-19231EC4C61B}" v="7" dt="2020-01-27T16:02:22.422"/>
    <p1510:client id="{A86A688A-1024-47DD-9D2C-6B7A6CEB2889}" v="3" dt="2020-01-27T18:30:15.177"/>
    <p1510:client id="{E2ADC8FA-3860-4925-91D5-FDBC9FB4282D}" v="39" dt="2020-01-27T16:21:48.492"/>
    <p1510:client id="{F730B4AC-F66E-44E8-8A07-653019D207CA}" v="7" dt="2020-01-29T13:20:44.0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eille Pineault" userId="S::mpineault@csphares.qc.ca::52e3727a-f66e-435d-a061-47b4784bdbe0" providerId="AD" clId="Web-{386DEC02-FD5A-4B5C-8DE2-800AB787FA37}"/>
    <pc:docChg chg="modSld">
      <pc:chgData name="Mireille Pineault" userId="S::mpineault@csphares.qc.ca::52e3727a-f66e-435d-a061-47b4784bdbe0" providerId="AD" clId="Web-{386DEC02-FD5A-4B5C-8DE2-800AB787FA37}" dt="2020-02-12T19:50:40.312" v="52" actId="20577"/>
      <pc:docMkLst>
        <pc:docMk/>
      </pc:docMkLst>
      <pc:sldChg chg="modSp">
        <pc:chgData name="Mireille Pineault" userId="S::mpineault@csphares.qc.ca::52e3727a-f66e-435d-a061-47b4784bdbe0" providerId="AD" clId="Web-{386DEC02-FD5A-4B5C-8DE2-800AB787FA37}" dt="2020-02-12T19:50:40.312" v="52" actId="20577"/>
        <pc:sldMkLst>
          <pc:docMk/>
          <pc:sldMk cId="2928516778" sldId="282"/>
        </pc:sldMkLst>
        <pc:spChg chg="mod">
          <ac:chgData name="Mireille Pineault" userId="S::mpineault@csphares.qc.ca::52e3727a-f66e-435d-a061-47b4784bdbe0" providerId="AD" clId="Web-{386DEC02-FD5A-4B5C-8DE2-800AB787FA37}" dt="2020-02-12T19:50:40.312" v="52" actId="20577"/>
          <ac:spMkLst>
            <pc:docMk/>
            <pc:sldMk cId="2928516778" sldId="282"/>
            <ac:spMk id="3" creationId="{00000000-0000-0000-0000-000000000000}"/>
          </ac:spMkLst>
        </pc:spChg>
      </pc:sldChg>
      <pc:sldChg chg="modSp">
        <pc:chgData name="Mireille Pineault" userId="S::mpineault@csphares.qc.ca::52e3727a-f66e-435d-a061-47b4784bdbe0" providerId="AD" clId="Web-{386DEC02-FD5A-4B5C-8DE2-800AB787FA37}" dt="2020-02-12T19:32:32.965" v="2" actId="688"/>
        <pc:sldMkLst>
          <pc:docMk/>
          <pc:sldMk cId="2078809526" sldId="287"/>
        </pc:sldMkLst>
        <pc:spChg chg="mod">
          <ac:chgData name="Mireille Pineault" userId="S::mpineault@csphares.qc.ca::52e3727a-f66e-435d-a061-47b4784bdbe0" providerId="AD" clId="Web-{386DEC02-FD5A-4B5C-8DE2-800AB787FA37}" dt="2020-02-12T19:32:32.965" v="2" actId="688"/>
          <ac:spMkLst>
            <pc:docMk/>
            <pc:sldMk cId="2078809526" sldId="287"/>
            <ac:spMk id="6" creationId="{00000000-0000-0000-0000-000000000000}"/>
          </ac:spMkLst>
        </pc:spChg>
      </pc:sldChg>
    </pc:docChg>
  </pc:docChgLst>
  <pc:docChgLst>
    <pc:chgData name="Mireille Pineault" userId="S::mpineault@csphares.qc.ca::52e3727a-f66e-435d-a061-47b4784bdbe0" providerId="AD" clId="Web-{707BB793-226D-4AB3-A0CF-9D1F4CF89780}"/>
    <pc:docChg chg="modSld">
      <pc:chgData name="Mireille Pineault" userId="S::mpineault@csphares.qc.ca::52e3727a-f66e-435d-a061-47b4784bdbe0" providerId="AD" clId="Web-{707BB793-226D-4AB3-A0CF-9D1F4CF89780}" dt="2020-02-12T19:15:01.708" v="3" actId="20577"/>
      <pc:docMkLst>
        <pc:docMk/>
      </pc:docMkLst>
      <pc:sldChg chg="modSp">
        <pc:chgData name="Mireille Pineault" userId="S::mpineault@csphares.qc.ca::52e3727a-f66e-435d-a061-47b4784bdbe0" providerId="AD" clId="Web-{707BB793-226D-4AB3-A0CF-9D1F4CF89780}" dt="2020-02-12T19:15:01.708" v="2" actId="20577"/>
        <pc:sldMkLst>
          <pc:docMk/>
          <pc:sldMk cId="2379256811" sldId="256"/>
        </pc:sldMkLst>
        <pc:spChg chg="mod">
          <ac:chgData name="Mireille Pineault" userId="S::mpineault@csphares.qc.ca::52e3727a-f66e-435d-a061-47b4784bdbe0" providerId="AD" clId="Web-{707BB793-226D-4AB3-A0CF-9D1F4CF89780}" dt="2020-02-12T19:15:01.708" v="2" actId="20577"/>
          <ac:spMkLst>
            <pc:docMk/>
            <pc:sldMk cId="2379256811" sldId="256"/>
            <ac:spMk id="2" creationId="{00000000-0000-0000-0000-000000000000}"/>
          </ac:spMkLst>
        </pc:spChg>
      </pc:sldChg>
    </pc:docChg>
  </pc:docChgLst>
  <pc:docChgLst>
    <pc:chgData name="Mireille Pineault" userId="S::mpineault@csphares.qc.ca::52e3727a-f66e-435d-a061-47b4784bdbe0" providerId="AD" clId="Web-{1DA479F0-499B-4097-A106-CDA33BF98FB5}"/>
    <pc:docChg chg="modSld">
      <pc:chgData name="Mireille Pineault" userId="S::mpineault@csphares.qc.ca::52e3727a-f66e-435d-a061-47b4784bdbe0" providerId="AD" clId="Web-{1DA479F0-499B-4097-A106-CDA33BF98FB5}" dt="2020-02-12T20:57:09.583" v="1" actId="20577"/>
      <pc:docMkLst>
        <pc:docMk/>
      </pc:docMkLst>
      <pc:sldChg chg="modSp">
        <pc:chgData name="Mireille Pineault" userId="S::mpineault@csphares.qc.ca::52e3727a-f66e-435d-a061-47b4784bdbe0" providerId="AD" clId="Web-{1DA479F0-499B-4097-A106-CDA33BF98FB5}" dt="2020-02-12T20:57:09.583" v="1" actId="20577"/>
        <pc:sldMkLst>
          <pc:docMk/>
          <pc:sldMk cId="2928516778" sldId="282"/>
        </pc:sldMkLst>
        <pc:spChg chg="mod">
          <ac:chgData name="Mireille Pineault" userId="S::mpineault@csphares.qc.ca::52e3727a-f66e-435d-a061-47b4784bdbe0" providerId="AD" clId="Web-{1DA479F0-499B-4097-A106-CDA33BF98FB5}" dt="2020-02-12T20:57:09.583" v="1" actId="20577"/>
          <ac:spMkLst>
            <pc:docMk/>
            <pc:sldMk cId="2928516778" sldId="282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571DFC9-69B1-4374-A3D4-2DC674F39D77}" type="datetimeFigureOut">
              <a:rPr lang="fr-CA" smtClean="0"/>
              <a:t>2020-02-12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FF0D7152-0293-4CE1-A5A6-B30F15DBA7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92003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/>
              <a:t>Version:  2020-02-03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25097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fr-CA" baseline="0"/>
          </a:p>
          <a:p>
            <a:pPr marL="0" indent="0">
              <a:buFont typeface="Arial" panose="020B0604020202020204" pitchFamily="34" charset="0"/>
              <a:buNone/>
            </a:pPr>
            <a:endParaRPr lang="fr-CA" baseline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26683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fr-CA" baseline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15800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altLang="fr-FR" baseline="0"/>
          </a:p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79457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920142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b="1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178186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552971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135461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49619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gJhLoLyZCk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774423" y="166679"/>
            <a:ext cx="8637073" cy="2920713"/>
          </a:xfrm>
        </p:spPr>
        <p:txBody>
          <a:bodyPr/>
          <a:lstStyle/>
          <a:p>
            <a:r>
              <a:rPr lang="fr-CA">
                <a:solidFill>
                  <a:schemeClr val="accent5">
                    <a:lumMod val="60000"/>
                    <a:lumOff val="40000"/>
                  </a:schemeClr>
                </a:solidFill>
              </a:rPr>
              <a:t>Choix de cours </a:t>
            </a:r>
            <a:br>
              <a:rPr lang="fr-CA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fr-CA">
                <a:solidFill>
                  <a:schemeClr val="accent5">
                    <a:lumMod val="60000"/>
                    <a:lumOff val="40000"/>
                  </a:schemeClr>
                </a:solidFill>
              </a:rPr>
              <a:t>5</a:t>
            </a:r>
            <a:r>
              <a:rPr lang="fr-CA" baseline="30000">
                <a:solidFill>
                  <a:schemeClr val="accent5">
                    <a:lumMod val="60000"/>
                    <a:lumOff val="40000"/>
                  </a:schemeClr>
                </a:solidFill>
              </a:rPr>
              <a:t>e</a:t>
            </a:r>
            <a:r>
              <a:rPr lang="fr-CA">
                <a:solidFill>
                  <a:schemeClr val="accent5">
                    <a:lumMod val="60000"/>
                    <a:lumOff val="40000"/>
                  </a:schemeClr>
                </a:solidFill>
              </a:rPr>
              <a:t> secondaire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569156" y="3422073"/>
            <a:ext cx="9606844" cy="1569475"/>
          </a:xfrm>
        </p:spPr>
        <p:txBody>
          <a:bodyPr>
            <a:normAutofit fontScale="25000" lnSpcReduction="20000"/>
          </a:bodyPr>
          <a:lstStyle/>
          <a:p>
            <a:r>
              <a:rPr lang="fr-CA" sz="16000" b="1">
                <a:latin typeface="Ink Free" panose="03080402000500000000" pitchFamily="66" charset="0"/>
              </a:rPr>
              <a:t>École </a:t>
            </a:r>
            <a:r>
              <a:rPr lang="fr-CA" sz="16000" b="1" err="1">
                <a:latin typeface="Ink Free" panose="03080402000500000000" pitchFamily="66" charset="0"/>
              </a:rPr>
              <a:t>paul-Hubert</a:t>
            </a:r>
            <a:endParaRPr lang="fr-CA" sz="16000" b="1">
              <a:latin typeface="Ink Free" panose="03080402000500000000" pitchFamily="66" charset="0"/>
            </a:endParaRPr>
          </a:p>
          <a:p>
            <a:r>
              <a:rPr lang="fr-CA" sz="9600" b="1">
                <a:solidFill>
                  <a:srgbClr val="EA7204"/>
                </a:solidFill>
                <a:latin typeface="Candara" panose="020E0502030303020204" pitchFamily="34" charset="0"/>
              </a:rPr>
              <a:t>Année 2020-2021</a:t>
            </a:r>
          </a:p>
          <a:p>
            <a:endParaRPr lang="fr-CA" sz="9600" b="1">
              <a:latin typeface="Candara" panose="020E0502030303020204" pitchFamily="34" charset="0"/>
            </a:endParaRPr>
          </a:p>
          <a:p>
            <a:endParaRPr lang="fr-CA" sz="9600" b="1">
              <a:latin typeface="Candara" panose="020E0502030303020204" pitchFamily="34" charset="0"/>
            </a:endParaRPr>
          </a:p>
          <a:p>
            <a:endParaRPr lang="fr-CA" sz="9600" b="1">
              <a:latin typeface="Candara" panose="020E0502030303020204" pitchFamily="34" charset="0"/>
            </a:endParaRPr>
          </a:p>
          <a:p>
            <a:r>
              <a:rPr lang="fr-CA" sz="9600">
                <a:latin typeface="Candara" panose="020E0502030303020204" pitchFamily="34" charset="0"/>
              </a:rPr>
              <a:t>Service d’orientation de la commission scolaire des phares </a:t>
            </a:r>
            <a:endParaRPr lang="fr-CA"/>
          </a:p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79256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>
                <a:solidFill>
                  <a:schemeClr val="accent5">
                    <a:lumMod val="60000"/>
                    <a:lumOff val="40000"/>
                  </a:schemeClr>
                </a:solidFill>
              </a:rPr>
              <a:t>Déroulement de la présentation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73207" y="2115402"/>
            <a:ext cx="11027390" cy="40670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2400" b="1">
                <a:solidFill>
                  <a:srgbClr val="EA7204"/>
                </a:solidFill>
                <a:latin typeface="Candara" panose="020E0502030303020204" pitchFamily="34" charset="0"/>
              </a:rPr>
              <a:t>Partie 1:  </a:t>
            </a:r>
            <a:r>
              <a:rPr lang="fr-CA" sz="2400" b="1">
                <a:latin typeface="Candara" panose="020E0502030303020204" pitchFamily="34" charset="0"/>
              </a:rPr>
              <a:t>En classe</a:t>
            </a:r>
          </a:p>
          <a:p>
            <a:pPr lvl="1"/>
            <a:r>
              <a:rPr lang="fr-CA" sz="2400">
                <a:latin typeface="Candara" panose="020E0502030303020204" pitchFamily="34" charset="0"/>
              </a:rPr>
              <a:t>Explication du choix de cours pour l’an prochain</a:t>
            </a:r>
          </a:p>
          <a:p>
            <a:pPr lvl="1"/>
            <a:r>
              <a:rPr lang="fr-CA" sz="2400">
                <a:latin typeface="Candara" panose="020E0502030303020204" pitchFamily="34" charset="0"/>
              </a:rPr>
              <a:t>Explication du choix de cours en ligne (vidéo)</a:t>
            </a:r>
          </a:p>
          <a:p>
            <a:pPr lvl="1"/>
            <a:endParaRPr lang="fr-CA" sz="2400">
              <a:latin typeface="Candara" panose="020E0502030303020204" pitchFamily="34" charset="0"/>
            </a:endParaRPr>
          </a:p>
          <a:p>
            <a:pPr marL="457200" lvl="1" indent="0">
              <a:buNone/>
            </a:pPr>
            <a:endParaRPr lang="fr-CA" sz="240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fr-CA" sz="2400" b="1">
                <a:solidFill>
                  <a:srgbClr val="EA7204"/>
                </a:solidFill>
                <a:latin typeface="Candara" panose="020E0502030303020204" pitchFamily="34" charset="0"/>
              </a:rPr>
              <a:t>Partie 2:  </a:t>
            </a:r>
            <a:r>
              <a:rPr lang="fr-CA" sz="2400" b="1">
                <a:latin typeface="Candara" panose="020E0502030303020204" pitchFamily="34" charset="0"/>
              </a:rPr>
              <a:t>Au laboratoire informatique</a:t>
            </a:r>
          </a:p>
          <a:p>
            <a:pPr lvl="1"/>
            <a:r>
              <a:rPr lang="fr-CA" sz="2400">
                <a:latin typeface="Candara" panose="020E0502030303020204" pitchFamily="34" charset="0"/>
              </a:rPr>
              <a:t>Choix de cours en ligne</a:t>
            </a:r>
            <a:endParaRPr lang="fr-CA" sz="200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7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CA">
                <a:solidFill>
                  <a:schemeClr val="accent5">
                    <a:lumMod val="60000"/>
                    <a:lumOff val="40000"/>
                  </a:schemeClr>
                </a:solidFill>
              </a:rPr>
              <a:t>Vers la 5</a:t>
            </a:r>
            <a:r>
              <a:rPr lang="fr-CA" baseline="30000">
                <a:solidFill>
                  <a:schemeClr val="accent5">
                    <a:lumMod val="60000"/>
                    <a:lumOff val="40000"/>
                  </a:schemeClr>
                </a:solidFill>
              </a:rPr>
              <a:t>e</a:t>
            </a:r>
            <a:r>
              <a:rPr lang="fr-CA">
                <a:solidFill>
                  <a:schemeClr val="accent5">
                    <a:lumMod val="60000"/>
                    <a:lumOff val="40000"/>
                  </a:schemeClr>
                </a:solidFill>
              </a:rPr>
              <a:t> secondaire…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00665" y="1853754"/>
            <a:ext cx="9742130" cy="39921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/>
              <a:t>L’application du principe de </a:t>
            </a:r>
            <a:r>
              <a:rPr lang="fr-CA" sz="2400">
                <a:solidFill>
                  <a:srgbClr val="EA7204"/>
                </a:solidFill>
              </a:rPr>
              <a:t>« promotion par matière » </a:t>
            </a:r>
            <a:r>
              <a:rPr lang="fr-CA"/>
              <a:t>s’appliquera à la fin juin.</a:t>
            </a:r>
          </a:p>
          <a:p>
            <a:pPr marL="0" indent="0">
              <a:buNone/>
            </a:pPr>
            <a:r>
              <a:rPr lang="fr-CA" sz="1800"/>
              <a:t>         </a:t>
            </a:r>
          </a:p>
          <a:p>
            <a:pPr marL="0" indent="0">
              <a:buNone/>
            </a:pPr>
            <a:r>
              <a:rPr lang="fr-CA" sz="1800"/>
              <a:t>	     </a:t>
            </a:r>
            <a:r>
              <a:rPr lang="fr-CA"/>
              <a:t>4</a:t>
            </a:r>
            <a:r>
              <a:rPr lang="fr-CA" baseline="30000"/>
              <a:t>e</a:t>
            </a:r>
            <a:r>
              <a:rPr lang="fr-CA"/>
              <a:t> secondaire</a:t>
            </a:r>
            <a:r>
              <a:rPr lang="fr-CA" sz="1800"/>
              <a:t>			             </a:t>
            </a:r>
            <a:r>
              <a:rPr lang="fr-CA"/>
              <a:t>5</a:t>
            </a:r>
            <a:r>
              <a:rPr lang="fr-CA" baseline="30000"/>
              <a:t>e</a:t>
            </a:r>
            <a:r>
              <a:rPr lang="fr-CA"/>
              <a:t> secondaire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99033596"/>
              </p:ext>
            </p:extLst>
          </p:nvPr>
        </p:nvGraphicFramePr>
        <p:xfrm>
          <a:off x="1451578" y="3241303"/>
          <a:ext cx="3716166" cy="24248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3077">
                  <a:extLst>
                    <a:ext uri="{9D8B030D-6E8A-4147-A177-3AD203B41FA5}">
                      <a16:colId xmlns:a16="http://schemas.microsoft.com/office/drawing/2014/main" val="2257539780"/>
                    </a:ext>
                  </a:extLst>
                </a:gridCol>
                <a:gridCol w="1330036">
                  <a:extLst>
                    <a:ext uri="{9D8B030D-6E8A-4147-A177-3AD203B41FA5}">
                      <a16:colId xmlns:a16="http://schemas.microsoft.com/office/drawing/2014/main" val="594797368"/>
                    </a:ext>
                  </a:extLst>
                </a:gridCol>
                <a:gridCol w="1233053">
                  <a:extLst>
                    <a:ext uri="{9D8B030D-6E8A-4147-A177-3AD203B41FA5}">
                      <a16:colId xmlns:a16="http://schemas.microsoft.com/office/drawing/2014/main" val="2140861693"/>
                    </a:ext>
                  </a:extLst>
                </a:gridCol>
              </a:tblGrid>
              <a:tr h="387471">
                <a:tc>
                  <a:txBody>
                    <a:bodyPr/>
                    <a:lstStyle/>
                    <a:p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MATIÈRE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RÉSULTAT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NIVEAU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7603739"/>
                  </a:ext>
                </a:extLst>
              </a:tr>
              <a:tr h="387471">
                <a:tc>
                  <a:txBody>
                    <a:bodyPr/>
                    <a:lstStyle/>
                    <a:p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Français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023250"/>
                  </a:ext>
                </a:extLst>
              </a:tr>
              <a:tr h="487516">
                <a:tc>
                  <a:txBody>
                    <a:bodyPr/>
                    <a:lstStyle/>
                    <a:p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0674522"/>
                  </a:ext>
                </a:extLst>
              </a:tr>
              <a:tr h="387471">
                <a:tc>
                  <a:txBody>
                    <a:bodyPr/>
                    <a:lstStyle/>
                    <a:p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Anglais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88%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8572481"/>
                  </a:ext>
                </a:extLst>
              </a:tr>
              <a:tr h="387471">
                <a:tc>
                  <a:txBody>
                    <a:bodyPr/>
                    <a:lstStyle/>
                    <a:p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Histoire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363726"/>
                  </a:ext>
                </a:extLst>
              </a:tr>
              <a:tr h="387471">
                <a:tc>
                  <a:txBody>
                    <a:bodyPr/>
                    <a:lstStyle/>
                    <a:p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56%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489996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72173853"/>
              </p:ext>
            </p:extLst>
          </p:nvPr>
        </p:nvGraphicFramePr>
        <p:xfrm>
          <a:off x="6357827" y="3241305"/>
          <a:ext cx="3818966" cy="2324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2684">
                  <a:extLst>
                    <a:ext uri="{9D8B030D-6E8A-4147-A177-3AD203B41FA5}">
                      <a16:colId xmlns:a16="http://schemas.microsoft.com/office/drawing/2014/main" val="3011114746"/>
                    </a:ext>
                  </a:extLst>
                </a:gridCol>
                <a:gridCol w="1376282">
                  <a:extLst>
                    <a:ext uri="{9D8B030D-6E8A-4147-A177-3AD203B41FA5}">
                      <a16:colId xmlns:a16="http://schemas.microsoft.com/office/drawing/2014/main" val="1729881537"/>
                    </a:ext>
                  </a:extLst>
                </a:gridCol>
              </a:tblGrid>
              <a:tr h="4508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MATIÈRE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NIVEAU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168333"/>
                  </a:ext>
                </a:extLst>
              </a:tr>
              <a:tr h="3571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Français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aseline="0">
                          <a:latin typeface="Candara" panose="020E0502030303020204" pitchFamily="34" charset="0"/>
                        </a:rPr>
                        <a:t>5</a:t>
                      </a:r>
                      <a:r>
                        <a:rPr lang="fr-CA" baseline="30000">
                          <a:latin typeface="Candara" panose="020E0502030303020204" pitchFamily="34" charset="0"/>
                        </a:rPr>
                        <a:t>e</a:t>
                      </a:r>
                      <a:endParaRPr lang="fr-CA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665090"/>
                  </a:ext>
                </a:extLst>
              </a:tr>
              <a:tr h="3571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aseline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4</a:t>
                      </a:r>
                      <a:r>
                        <a:rPr lang="fr-CA" baseline="3000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e</a:t>
                      </a:r>
                      <a:endParaRPr lang="fr-CA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09952"/>
                  </a:ext>
                </a:extLst>
              </a:tr>
              <a:tr h="3571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Anglais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aseline="0">
                          <a:latin typeface="Candara" panose="020E0502030303020204" pitchFamily="34" charset="0"/>
                        </a:rPr>
                        <a:t>5</a:t>
                      </a:r>
                      <a:r>
                        <a:rPr lang="fr-CA" baseline="30000">
                          <a:latin typeface="Candara" panose="020E0502030303020204" pitchFamily="34" charset="0"/>
                        </a:rPr>
                        <a:t>e</a:t>
                      </a:r>
                      <a:endParaRPr lang="fr-CA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82834"/>
                  </a:ext>
                </a:extLst>
              </a:tr>
              <a:tr h="3571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Monde contemporain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aseline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5e</a:t>
                      </a:r>
                      <a:endParaRPr lang="fr-CA">
                        <a:solidFill>
                          <a:schemeClr val="bg1"/>
                        </a:solidFill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081139"/>
                  </a:ext>
                </a:extLst>
              </a:tr>
              <a:tr h="4109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4</a:t>
                      </a:r>
                      <a:r>
                        <a:rPr lang="fr-CA" baseline="3000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e</a:t>
                      </a:r>
                      <a:r>
                        <a:rPr lang="fr-CA" baseline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 </a:t>
                      </a:r>
                      <a:endParaRPr lang="fr-CA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60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6404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09448" y="429904"/>
            <a:ext cx="10767849" cy="1049235"/>
          </a:xfr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fr-CA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diplôme d’études secondaires (D.E.S.)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09448" y="1479139"/>
            <a:ext cx="10767849" cy="457434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fr-CA" sz="2800">
                <a:solidFill>
                  <a:schemeClr val="accent1">
                    <a:lumMod val="60000"/>
                    <a:lumOff val="40000"/>
                  </a:schemeClr>
                </a:solidFill>
                <a:latin typeface="Candara"/>
              </a:rPr>
              <a:t>Au secondaire, les élèves doivent accumuler un minimum </a:t>
            </a:r>
          </a:p>
          <a:p>
            <a:pPr marL="0" indent="0" algn="ctr">
              <a:buNone/>
            </a:pPr>
            <a:r>
              <a:rPr lang="fr-CA" sz="2800">
                <a:solidFill>
                  <a:schemeClr val="accent1">
                    <a:lumMod val="60000"/>
                    <a:lumOff val="40000"/>
                  </a:schemeClr>
                </a:solidFill>
                <a:latin typeface="Candara"/>
              </a:rPr>
              <a:t>de </a:t>
            </a:r>
            <a:r>
              <a:rPr lang="fr-CA" sz="2800" u="sng">
                <a:solidFill>
                  <a:schemeClr val="accent1">
                    <a:lumMod val="60000"/>
                    <a:lumOff val="40000"/>
                  </a:schemeClr>
                </a:solidFill>
                <a:latin typeface="Candara"/>
              </a:rPr>
              <a:t>54 unités </a:t>
            </a:r>
            <a:r>
              <a:rPr lang="fr-CA" sz="2800">
                <a:solidFill>
                  <a:schemeClr val="accent1">
                    <a:lumMod val="60000"/>
                    <a:lumOff val="40000"/>
                  </a:schemeClr>
                </a:solidFill>
                <a:latin typeface="Candara"/>
              </a:rPr>
              <a:t>de 4e ou 5e sec. dont </a:t>
            </a:r>
            <a:r>
              <a:rPr lang="fr-CA" sz="2800" u="sng">
                <a:solidFill>
                  <a:schemeClr val="accent1">
                    <a:lumMod val="60000"/>
                    <a:lumOff val="40000"/>
                  </a:schemeClr>
                </a:solidFill>
                <a:latin typeface="Candara"/>
              </a:rPr>
              <a:t>au moins 20 unités de 5</a:t>
            </a:r>
            <a:r>
              <a:rPr lang="fr-CA" sz="2800" u="sng" baseline="30000">
                <a:solidFill>
                  <a:schemeClr val="accent1">
                    <a:lumMod val="60000"/>
                    <a:lumOff val="40000"/>
                  </a:schemeClr>
                </a:solidFill>
                <a:latin typeface="Candara"/>
              </a:rPr>
              <a:t>e</a:t>
            </a:r>
            <a:r>
              <a:rPr lang="fr-CA" sz="2800" u="sng">
                <a:solidFill>
                  <a:schemeClr val="accent1">
                    <a:lumMod val="60000"/>
                    <a:lumOff val="40000"/>
                  </a:schemeClr>
                </a:solidFill>
                <a:latin typeface="Candara"/>
              </a:rPr>
              <a:t> secondaire.</a:t>
            </a:r>
            <a:endParaRPr lang="fr-CA" sz="2800">
              <a:solidFill>
                <a:schemeClr val="accent1">
                  <a:lumMod val="60000"/>
                  <a:lumOff val="40000"/>
                </a:schemeClr>
              </a:solidFill>
              <a:latin typeface="Candara"/>
            </a:endParaRPr>
          </a:p>
          <a:p>
            <a:pPr marL="0" indent="0" algn="ctr">
              <a:buNone/>
            </a:pPr>
            <a:endParaRPr lang="fr-CA" sz="2200" b="1">
              <a:solidFill>
                <a:schemeClr val="accent1">
                  <a:lumMod val="60000"/>
                  <a:lumOff val="40000"/>
                </a:schemeClr>
              </a:solidFill>
              <a:latin typeface="Candara" panose="020E0502030303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CA" sz="2200" b="1">
                <a:solidFill>
                  <a:srgbClr val="C00000"/>
                </a:solidFill>
                <a:latin typeface="Candara"/>
              </a:rPr>
              <a:t>Cours obligatoires à l’obtention du diplôme:</a:t>
            </a:r>
          </a:p>
          <a:p>
            <a:pPr>
              <a:spcBef>
                <a:spcPts val="0"/>
              </a:spcBef>
            </a:pPr>
            <a:r>
              <a:rPr lang="fr-CA" sz="2200">
                <a:latin typeface="Candara"/>
              </a:rPr>
              <a:t>Français, 5</a:t>
            </a:r>
            <a:r>
              <a:rPr lang="fr-CA" sz="2200" baseline="30000">
                <a:latin typeface="Candara"/>
              </a:rPr>
              <a:t>e</a:t>
            </a:r>
            <a:r>
              <a:rPr lang="fr-CA" sz="2200">
                <a:latin typeface="Candara"/>
              </a:rPr>
              <a:t> secondaire </a:t>
            </a:r>
            <a:r>
              <a:rPr lang="fr-CA" sz="1900">
                <a:latin typeface="Candara"/>
              </a:rPr>
              <a:t>(6 unités)</a:t>
            </a:r>
          </a:p>
          <a:p>
            <a:pPr>
              <a:spcBef>
                <a:spcPts val="0"/>
              </a:spcBef>
            </a:pPr>
            <a:r>
              <a:rPr lang="fr-CA" sz="2200">
                <a:latin typeface="Candara"/>
              </a:rPr>
              <a:t>Anglais, 5</a:t>
            </a:r>
            <a:r>
              <a:rPr lang="fr-CA" sz="2200" baseline="30000">
                <a:latin typeface="Candara"/>
              </a:rPr>
              <a:t>e</a:t>
            </a:r>
            <a:r>
              <a:rPr lang="fr-CA" sz="2200">
                <a:latin typeface="Candara"/>
              </a:rPr>
              <a:t> secondaire</a:t>
            </a:r>
            <a:r>
              <a:rPr lang="fr-CA" sz="1900">
                <a:latin typeface="Candara"/>
              </a:rPr>
              <a:t> (4 unités)</a:t>
            </a:r>
          </a:p>
          <a:p>
            <a:pPr>
              <a:spcBef>
                <a:spcPts val="0"/>
              </a:spcBef>
            </a:pPr>
            <a:r>
              <a:rPr lang="fr-CA" sz="2200">
                <a:latin typeface="Candara"/>
              </a:rPr>
              <a:t>Mathématiques, 4</a:t>
            </a:r>
            <a:r>
              <a:rPr lang="fr-CA" sz="2200" baseline="30000">
                <a:latin typeface="Candara"/>
              </a:rPr>
              <a:t>e</a:t>
            </a:r>
            <a:r>
              <a:rPr lang="fr-CA" sz="2200">
                <a:latin typeface="Candara"/>
              </a:rPr>
              <a:t> secondaire </a:t>
            </a:r>
            <a:r>
              <a:rPr lang="fr-CA" sz="1900">
                <a:latin typeface="Candara"/>
              </a:rPr>
              <a:t>(4 unités)</a:t>
            </a:r>
          </a:p>
          <a:p>
            <a:pPr>
              <a:spcBef>
                <a:spcPts val="0"/>
              </a:spcBef>
            </a:pPr>
            <a:r>
              <a:rPr lang="fr-CA" sz="2200">
                <a:latin typeface="Candara"/>
              </a:rPr>
              <a:t>Science et technologie ou Applications technologiques et scientifiques, 4</a:t>
            </a:r>
            <a:r>
              <a:rPr lang="fr-CA" sz="2200" baseline="30000">
                <a:latin typeface="Candara"/>
              </a:rPr>
              <a:t>e</a:t>
            </a:r>
            <a:r>
              <a:rPr lang="fr-CA" sz="2200">
                <a:latin typeface="Candara"/>
              </a:rPr>
              <a:t> secondaire </a:t>
            </a:r>
            <a:r>
              <a:rPr lang="fr-CA" sz="1900">
                <a:latin typeface="Candara"/>
              </a:rPr>
              <a:t>(4 unités ou 6 unités)</a:t>
            </a:r>
          </a:p>
          <a:p>
            <a:pPr>
              <a:spcBef>
                <a:spcPts val="0"/>
              </a:spcBef>
            </a:pPr>
            <a:r>
              <a:rPr lang="fr-CA" sz="2200">
                <a:latin typeface="Candara"/>
              </a:rPr>
              <a:t>Histoire du Québec et du Canada, 4</a:t>
            </a:r>
            <a:r>
              <a:rPr lang="fr-CA" sz="2200" baseline="30000">
                <a:latin typeface="Candara"/>
              </a:rPr>
              <a:t>e</a:t>
            </a:r>
            <a:r>
              <a:rPr lang="fr-CA" sz="2200">
                <a:latin typeface="Candara"/>
              </a:rPr>
              <a:t> secondaire </a:t>
            </a:r>
            <a:r>
              <a:rPr lang="fr-CA" sz="1900">
                <a:latin typeface="Candara"/>
              </a:rPr>
              <a:t>(4 unités)</a:t>
            </a:r>
          </a:p>
          <a:p>
            <a:pPr>
              <a:spcBef>
                <a:spcPts val="0"/>
              </a:spcBef>
            </a:pPr>
            <a:r>
              <a:rPr lang="fr-CA" sz="2200">
                <a:latin typeface="Candara"/>
              </a:rPr>
              <a:t>Arts, 4</a:t>
            </a:r>
            <a:r>
              <a:rPr lang="fr-CA" sz="2200" baseline="30000">
                <a:latin typeface="Candara"/>
              </a:rPr>
              <a:t>e</a:t>
            </a:r>
            <a:r>
              <a:rPr lang="fr-CA" sz="2200">
                <a:latin typeface="Candara"/>
              </a:rPr>
              <a:t> secondaire </a:t>
            </a:r>
            <a:r>
              <a:rPr lang="fr-CA" sz="1900">
                <a:latin typeface="Candara"/>
              </a:rPr>
              <a:t>(2 unités)</a:t>
            </a:r>
          </a:p>
          <a:p>
            <a:pPr>
              <a:spcBef>
                <a:spcPts val="0"/>
              </a:spcBef>
            </a:pPr>
            <a:r>
              <a:rPr lang="fr-CA" sz="2200">
                <a:latin typeface="Candara"/>
              </a:rPr>
              <a:t>Éthique et culture religieuse </a:t>
            </a:r>
            <a:r>
              <a:rPr lang="fr-CA" sz="2200" i="1">
                <a:latin typeface="Candara"/>
              </a:rPr>
              <a:t>ou</a:t>
            </a:r>
            <a:r>
              <a:rPr lang="fr-CA" sz="2200">
                <a:latin typeface="Candara"/>
              </a:rPr>
              <a:t> Éducation physique et à la santé, 5</a:t>
            </a:r>
            <a:r>
              <a:rPr lang="fr-CA" sz="2200" baseline="30000">
                <a:latin typeface="Candara"/>
              </a:rPr>
              <a:t>e</a:t>
            </a:r>
            <a:r>
              <a:rPr lang="fr-CA" sz="2200">
                <a:latin typeface="Candara"/>
              </a:rPr>
              <a:t> secondaire </a:t>
            </a:r>
            <a:r>
              <a:rPr lang="fr-CA" sz="1900">
                <a:latin typeface="Candara"/>
              </a:rPr>
              <a:t>(2 unités)</a:t>
            </a:r>
          </a:p>
        </p:txBody>
      </p:sp>
    </p:spTree>
    <p:extLst>
      <p:ext uri="{BB962C8B-B14F-4D97-AF65-F5344CB8AC3E}">
        <p14:creationId xmlns:p14="http://schemas.microsoft.com/office/powerpoint/2010/main" val="3737908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51579" y="512618"/>
            <a:ext cx="9826021" cy="1049235"/>
          </a:xfrm>
        </p:spPr>
        <p:txBody>
          <a:bodyPr/>
          <a:lstStyle/>
          <a:p>
            <a:r>
              <a:rPr lang="fr-CA" altLang="fr-FR">
                <a:solidFill>
                  <a:schemeClr val="accent5">
                    <a:lumMod val="60000"/>
                    <a:lumOff val="40000"/>
                  </a:schemeClr>
                </a:solidFill>
                <a:cs typeface="Calibri Light" panose="020F0302020204030204" pitchFamily="34" charset="0"/>
              </a:rPr>
              <a:t>L’importance de ton dossier scolaire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2137" y="1561853"/>
            <a:ext cx="11464120" cy="4783529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5000"/>
              </a:lnSpc>
              <a:spcAft>
                <a:spcPts val="0"/>
              </a:spcAft>
              <a:defRPr/>
            </a:pPr>
            <a:r>
              <a:rPr lang="fr-CA" sz="2600" b="1">
                <a:solidFill>
                  <a:schemeClr val="accent1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Le relevé des apprentissages de 4</a:t>
            </a:r>
            <a:r>
              <a:rPr lang="fr-CA" sz="2600" b="1" baseline="30000">
                <a:solidFill>
                  <a:schemeClr val="accent1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e</a:t>
            </a:r>
            <a:r>
              <a:rPr lang="fr-CA" sz="2600" b="1">
                <a:solidFill>
                  <a:schemeClr val="accent1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 secondaire ainsi que les deux premières étapes de la 5</a:t>
            </a:r>
            <a:r>
              <a:rPr lang="fr-CA" sz="2600" b="1" baseline="30000">
                <a:solidFill>
                  <a:schemeClr val="accent1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e</a:t>
            </a:r>
            <a:r>
              <a:rPr lang="fr-CA" sz="2600" b="1">
                <a:solidFill>
                  <a:schemeClr val="accent1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 secondaire</a:t>
            </a:r>
            <a:r>
              <a:rPr lang="fr-CA" sz="2600" b="1">
                <a:solidFill>
                  <a:srgbClr val="EA7204"/>
                </a:solidFill>
                <a:latin typeface="Candara" panose="020E0502030303020204" pitchFamily="34" charset="0"/>
              </a:rPr>
              <a:t> </a:t>
            </a:r>
            <a:r>
              <a:rPr lang="fr-CA" sz="260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</a:rPr>
              <a:t>serviront à l’analyse du dossier scolaire pour l’admission éventuelle au cégep ou en formation professionnelle. </a:t>
            </a:r>
          </a:p>
          <a:p>
            <a:pPr algn="just">
              <a:lnSpc>
                <a:spcPct val="125000"/>
              </a:lnSpc>
              <a:spcAft>
                <a:spcPts val="0"/>
              </a:spcAft>
              <a:defRPr/>
            </a:pPr>
            <a:r>
              <a:rPr lang="fr-CA" sz="260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</a:rPr>
              <a:t>Il est donc important pour l’élève de faire un choix de cours éclairé et de </a:t>
            </a:r>
            <a:r>
              <a:rPr lang="fr-CA" sz="2600" b="1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</a:rPr>
              <a:t>fournir les efforts nécessaires</a:t>
            </a:r>
            <a:r>
              <a:rPr lang="fr-CA" sz="260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</a:rPr>
              <a:t> dans le but d’obtenir sa place dans le programme de son choix.</a:t>
            </a:r>
          </a:p>
          <a:p>
            <a:pPr algn="just">
              <a:lnSpc>
                <a:spcPct val="125000"/>
              </a:lnSpc>
              <a:spcAft>
                <a:spcPts val="0"/>
              </a:spcAft>
              <a:defRPr/>
            </a:pPr>
            <a:endParaRPr lang="fr-CA" sz="2600">
              <a:solidFill>
                <a:schemeClr val="tx1">
                  <a:lumMod val="75000"/>
                  <a:lumOff val="25000"/>
                </a:schemeClr>
              </a:solidFill>
              <a:latin typeface="Candara" panose="020E0502030303020204" pitchFamily="34" charset="0"/>
            </a:endParaRPr>
          </a:p>
          <a:p>
            <a:pPr marL="0" indent="0">
              <a:lnSpc>
                <a:spcPct val="125000"/>
              </a:lnSpc>
              <a:spcAft>
                <a:spcPts val="0"/>
              </a:spcAft>
              <a:buNone/>
              <a:defRPr/>
            </a:pPr>
            <a:r>
              <a:rPr lang="fr-CA" sz="2600" b="1">
                <a:solidFill>
                  <a:schemeClr val="accent1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Exemples de programmes contingentés:</a:t>
            </a:r>
          </a:p>
          <a:p>
            <a:pPr>
              <a:spcAft>
                <a:spcPts val="0"/>
              </a:spcAft>
              <a:buFontTx/>
              <a:buChar char="-"/>
              <a:defRPr/>
            </a:pPr>
            <a:r>
              <a:rPr lang="fr-CA" sz="260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</a:rPr>
              <a:t>Techniques de santé animale</a:t>
            </a:r>
          </a:p>
          <a:p>
            <a:pPr>
              <a:spcAft>
                <a:spcPts val="0"/>
              </a:spcAft>
              <a:buFontTx/>
              <a:buChar char="-"/>
              <a:defRPr/>
            </a:pPr>
            <a:r>
              <a:rPr lang="fr-CA" sz="260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</a:rPr>
              <a:t>Soins préhospitaliers d’urgence</a:t>
            </a:r>
          </a:p>
          <a:p>
            <a:pPr>
              <a:spcAft>
                <a:spcPts val="0"/>
              </a:spcAft>
              <a:buFontTx/>
              <a:buChar char="-"/>
              <a:defRPr/>
            </a:pPr>
            <a:r>
              <a:rPr lang="fr-CA" sz="260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</a:rPr>
              <a:t>Techniques de tourisme d’aventure</a:t>
            </a:r>
          </a:p>
          <a:p>
            <a:pPr>
              <a:spcAft>
                <a:spcPts val="0"/>
              </a:spcAft>
              <a:buFontTx/>
              <a:buChar char="-"/>
              <a:defRPr/>
            </a:pPr>
            <a:r>
              <a:rPr lang="fr-CA" sz="260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</a:rPr>
              <a:t>Techniques de physiothérapie </a:t>
            </a:r>
          </a:p>
          <a:p>
            <a:pPr marL="0" indent="0">
              <a:spcAft>
                <a:spcPts val="0"/>
              </a:spcAft>
              <a:buNone/>
              <a:defRPr/>
            </a:pPr>
            <a:endParaRPr lang="fr-CA" sz="2600">
              <a:solidFill>
                <a:schemeClr val="tx1">
                  <a:lumMod val="75000"/>
                  <a:lumOff val="25000"/>
                </a:schemeClr>
              </a:solidFill>
              <a:latin typeface="Candara" panose="020E0502030303020204" pitchFamily="34" charset="0"/>
            </a:endParaRPr>
          </a:p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43770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>
                <a:solidFill>
                  <a:schemeClr val="accent5">
                    <a:lumMod val="60000"/>
                    <a:lumOff val="40000"/>
                  </a:schemeClr>
                </a:solidFill>
              </a:rPr>
              <a:t>Parcours possibles en mathématique</a:t>
            </a:r>
          </a:p>
        </p:txBody>
      </p:sp>
      <p:grpSp>
        <p:nvGrpSpPr>
          <p:cNvPr id="19" name="Groupe 114"/>
          <p:cNvGrpSpPr>
            <a:grpSpLocks/>
          </p:cNvGrpSpPr>
          <p:nvPr/>
        </p:nvGrpSpPr>
        <p:grpSpPr bwMode="auto">
          <a:xfrm>
            <a:off x="1870257" y="2161309"/>
            <a:ext cx="8872537" cy="3372861"/>
            <a:chOff x="167322" y="2204131"/>
            <a:chExt cx="8872523" cy="2000041"/>
          </a:xfrm>
        </p:grpSpPr>
        <p:sp>
          <p:nvSpPr>
            <p:cNvPr id="20" name="Rectangle à coins arrondis 19"/>
            <p:cNvSpPr/>
            <p:nvPr/>
          </p:nvSpPr>
          <p:spPr>
            <a:xfrm>
              <a:off x="5142539" y="2204131"/>
              <a:ext cx="3367082" cy="792512"/>
            </a:xfrm>
            <a:prstGeom prst="roundRect">
              <a:avLst/>
            </a:prstGeom>
            <a:solidFill>
              <a:srgbClr val="FF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/>
                <a:t>Mathématique </a:t>
              </a:r>
              <a:r>
                <a:rPr lang="fr-CA" sz="2800" b="1"/>
                <a:t>4</a:t>
              </a:r>
              <a:r>
                <a:rPr lang="fr-CA" sz="2000"/>
                <a:t> </a:t>
              </a:r>
              <a:r>
                <a:rPr lang="fr-CA" sz="2400" b="1"/>
                <a:t>TS OU SN</a:t>
              </a:r>
            </a:p>
            <a:p>
              <a:pPr algn="ctr">
                <a:defRPr/>
              </a:pPr>
              <a:r>
                <a:rPr lang="fr-CA"/>
                <a:t>(forte)</a:t>
              </a:r>
            </a:p>
          </p:txBody>
        </p:sp>
        <p:sp>
          <p:nvSpPr>
            <p:cNvPr id="21" name="Rectangle à coins arrondis 20"/>
            <p:cNvSpPr/>
            <p:nvPr/>
          </p:nvSpPr>
          <p:spPr>
            <a:xfrm>
              <a:off x="4594852" y="3483293"/>
              <a:ext cx="2395534" cy="720879"/>
            </a:xfrm>
            <a:prstGeom prst="round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/>
                <a:t>Math </a:t>
              </a:r>
              <a:r>
                <a:rPr lang="fr-CA" sz="2400" b="1"/>
                <a:t>5 TS OU SN</a:t>
              </a:r>
            </a:p>
            <a:p>
              <a:pPr algn="ctr">
                <a:defRPr/>
              </a:pPr>
              <a:r>
                <a:rPr lang="fr-CA"/>
                <a:t>(forte) </a:t>
              </a:r>
              <a:endParaRPr lang="fr-CA" sz="1400"/>
            </a:p>
          </p:txBody>
        </p:sp>
        <p:cxnSp>
          <p:nvCxnSpPr>
            <p:cNvPr id="22" name="Connecteur droit 21"/>
            <p:cNvCxnSpPr/>
            <p:nvPr/>
          </p:nvCxnSpPr>
          <p:spPr>
            <a:xfrm flipH="1">
              <a:off x="5793413" y="2967080"/>
              <a:ext cx="1031873" cy="486650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/>
            <p:cNvCxnSpPr>
              <a:stCxn id="20" idx="2"/>
              <a:endCxn id="27" idx="0"/>
            </p:cNvCxnSpPr>
            <p:nvPr/>
          </p:nvCxnSpPr>
          <p:spPr>
            <a:xfrm>
              <a:off x="6825286" y="2996643"/>
              <a:ext cx="1216023" cy="486650"/>
            </a:xfrm>
            <a:prstGeom prst="line">
              <a:avLst/>
            </a:prstGeom>
            <a:ln w="19050">
              <a:solidFill>
                <a:srgbClr val="00A84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à coins arrondis 23"/>
            <p:cNvSpPr/>
            <p:nvPr/>
          </p:nvSpPr>
          <p:spPr>
            <a:xfrm>
              <a:off x="800733" y="2204131"/>
              <a:ext cx="2665409" cy="792512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/>
                <a:t>Mathématique </a:t>
              </a:r>
              <a:r>
                <a:rPr lang="fr-CA" sz="2400" b="1"/>
                <a:t>4</a:t>
              </a:r>
              <a:r>
                <a:rPr lang="fr-CA"/>
                <a:t> </a:t>
              </a:r>
              <a:r>
                <a:rPr lang="fr-CA" sz="2400" b="1"/>
                <a:t>CST</a:t>
              </a:r>
              <a:r>
                <a:rPr lang="fr-CA"/>
                <a:t> </a:t>
              </a:r>
              <a:br>
                <a:rPr lang="fr-CA"/>
              </a:br>
              <a:r>
                <a:rPr lang="fr-CA"/>
                <a:t>(régulière)</a:t>
              </a:r>
            </a:p>
          </p:txBody>
        </p:sp>
        <p:sp>
          <p:nvSpPr>
            <p:cNvPr id="25" name="Rectangle à coins arrondis 24"/>
            <p:cNvSpPr/>
            <p:nvPr/>
          </p:nvSpPr>
          <p:spPr>
            <a:xfrm>
              <a:off x="2062794" y="3453730"/>
              <a:ext cx="2270121" cy="718605"/>
            </a:xfrm>
            <a:prstGeom prst="roundRect">
              <a:avLst/>
            </a:prstGeom>
            <a:solidFill>
              <a:srgbClr val="FF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/>
                <a:t>Math </a:t>
              </a:r>
              <a:r>
                <a:rPr lang="fr-CA" sz="2800" b="1"/>
                <a:t>4</a:t>
              </a:r>
              <a:r>
                <a:rPr lang="fr-CA"/>
                <a:t> </a:t>
              </a:r>
              <a:r>
                <a:rPr lang="fr-CA" sz="2400" b="1"/>
                <a:t>TS ou SN</a:t>
              </a:r>
            </a:p>
            <a:p>
              <a:pPr algn="ctr">
                <a:defRPr/>
              </a:pPr>
              <a:r>
                <a:rPr lang="fr-CA"/>
                <a:t>(forte)</a:t>
              </a:r>
            </a:p>
          </p:txBody>
        </p:sp>
        <p:sp>
          <p:nvSpPr>
            <p:cNvPr id="26" name="Rectangle à coins arrondis 25"/>
            <p:cNvSpPr/>
            <p:nvPr/>
          </p:nvSpPr>
          <p:spPr>
            <a:xfrm>
              <a:off x="167322" y="3453730"/>
              <a:ext cx="1843084" cy="718605"/>
            </a:xfrm>
            <a:prstGeom prst="roundRect">
              <a:avLst/>
            </a:prstGeom>
            <a:solidFill>
              <a:srgbClr val="00A8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/>
                <a:t>Math </a:t>
              </a:r>
              <a:r>
                <a:rPr lang="fr-CA" sz="2400" b="1"/>
                <a:t>5 CST</a:t>
              </a:r>
            </a:p>
            <a:p>
              <a:pPr algn="ctr">
                <a:defRPr/>
              </a:pPr>
              <a:r>
                <a:rPr lang="fr-CA"/>
                <a:t>(régulière)</a:t>
              </a:r>
            </a:p>
          </p:txBody>
        </p:sp>
        <p:sp>
          <p:nvSpPr>
            <p:cNvPr id="27" name="Rectangle à coins arrondis 26"/>
            <p:cNvSpPr/>
            <p:nvPr/>
          </p:nvSpPr>
          <p:spPr>
            <a:xfrm>
              <a:off x="7042773" y="3483293"/>
              <a:ext cx="1997072" cy="720879"/>
            </a:xfrm>
            <a:prstGeom prst="roundRect">
              <a:avLst/>
            </a:prstGeom>
            <a:solidFill>
              <a:srgbClr val="00A8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/>
                <a:t>Math </a:t>
              </a:r>
              <a:r>
                <a:rPr lang="fr-CA" sz="2400" b="1"/>
                <a:t>5 CST</a:t>
              </a:r>
            </a:p>
            <a:p>
              <a:pPr algn="ctr">
                <a:defRPr/>
              </a:pPr>
              <a:r>
                <a:rPr lang="fr-CA"/>
                <a:t>(régulière)</a:t>
              </a:r>
            </a:p>
          </p:txBody>
        </p:sp>
        <p:cxnSp>
          <p:nvCxnSpPr>
            <p:cNvPr id="28" name="Connecteur droit 27"/>
            <p:cNvCxnSpPr>
              <a:stCxn id="24" idx="2"/>
              <a:endCxn id="26" idx="0"/>
            </p:cNvCxnSpPr>
            <p:nvPr/>
          </p:nvCxnSpPr>
          <p:spPr>
            <a:xfrm flipH="1">
              <a:off x="1088071" y="2996643"/>
              <a:ext cx="1046160" cy="457087"/>
            </a:xfrm>
            <a:prstGeom prst="line">
              <a:avLst/>
            </a:prstGeom>
            <a:ln w="19050">
              <a:solidFill>
                <a:srgbClr val="00A84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>
              <a:stCxn id="24" idx="2"/>
              <a:endCxn id="25" idx="0"/>
            </p:cNvCxnSpPr>
            <p:nvPr/>
          </p:nvCxnSpPr>
          <p:spPr>
            <a:xfrm>
              <a:off x="2134231" y="2996643"/>
              <a:ext cx="1063623" cy="457087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99804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CA" altLang="fr-FR">
                <a:solidFill>
                  <a:schemeClr val="accent5">
                    <a:lumMod val="60000"/>
                    <a:lumOff val="40000"/>
                  </a:schemeClr>
                </a:solidFill>
              </a:rPr>
              <a:t>choix de cours possibles en sciences</a:t>
            </a:r>
            <a:endParaRPr lang="fr-CA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Explosion 1 5"/>
          <p:cNvSpPr/>
          <p:nvPr/>
        </p:nvSpPr>
        <p:spPr>
          <a:xfrm rot="780000">
            <a:off x="8194551" y="2155893"/>
            <a:ext cx="3750138" cy="3246173"/>
          </a:xfrm>
          <a:prstGeom prst="irregularSeal1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A">
                <a:solidFill>
                  <a:schemeClr val="bg1"/>
                </a:solidFill>
              </a:rPr>
              <a:t>Se référer au document </a:t>
            </a:r>
            <a:r>
              <a:rPr lang="fr-CA">
                <a:solidFill>
                  <a:srgbClr val="C00000"/>
                </a:solidFill>
              </a:rPr>
              <a:t>« Liste des préalables du collégial »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607" y="1550266"/>
            <a:ext cx="10739336" cy="4111118"/>
          </a:xfrm>
        </p:spPr>
        <p:txBody>
          <a:bodyPr/>
          <a:lstStyle/>
          <a:p>
            <a:pPr marL="0" lvl="1" indent="0">
              <a:buNone/>
            </a:pPr>
            <a:endParaRPr lang="fr-CA" altLang="fr-FR" b="1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lvl="1" indent="0">
              <a:buNone/>
            </a:pPr>
            <a:r>
              <a:rPr lang="fr-CA" altLang="fr-FR" sz="2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Options en sciences:</a:t>
            </a:r>
          </a:p>
          <a:p>
            <a:pPr marL="0" lvl="1" indent="0">
              <a:lnSpc>
                <a:spcPct val="200000"/>
              </a:lnSpc>
              <a:buNone/>
            </a:pPr>
            <a:r>
              <a:rPr lang="fr-CA" altLang="fr-FR" sz="2400" b="1">
                <a:solidFill>
                  <a:srgbClr val="FFC000"/>
                </a:solidFill>
              </a:rPr>
              <a:t>	</a:t>
            </a:r>
            <a:r>
              <a:rPr lang="fr-CA" altLang="fr-FR" sz="2400"/>
              <a:t>- Chimie </a:t>
            </a:r>
            <a:r>
              <a:rPr lang="fr-CA" altLang="fr-FR">
                <a:latin typeface="Arial" panose="020B0604020202020204" pitchFamily="34" charset="0"/>
                <a:cs typeface="Arial" panose="020B0604020202020204" pitchFamily="34" charset="0"/>
              </a:rPr>
              <a:t>(STE réussi)</a:t>
            </a:r>
          </a:p>
          <a:p>
            <a:pPr marL="0" lvl="1" indent="0">
              <a:lnSpc>
                <a:spcPct val="200000"/>
              </a:lnSpc>
              <a:buNone/>
            </a:pPr>
            <a:r>
              <a:rPr lang="fr-CA" altLang="fr-FR" sz="2400"/>
              <a:t>	- Physique </a:t>
            </a:r>
            <a:r>
              <a:rPr lang="fr-CA" altLang="fr-FR">
                <a:latin typeface="Arial" panose="020B0604020202020204" pitchFamily="34" charset="0"/>
                <a:cs typeface="Arial" panose="020B0604020202020204" pitchFamily="34" charset="0"/>
              </a:rPr>
              <a:t>(STE réussi)</a:t>
            </a:r>
          </a:p>
          <a:p>
            <a:pPr marL="0" lvl="1" indent="0">
              <a:lnSpc>
                <a:spcPct val="200000"/>
              </a:lnSpc>
              <a:buNone/>
            </a:pPr>
            <a:r>
              <a:rPr lang="fr-CA" altLang="fr-FR" sz="2400"/>
              <a:t>	- Science et technologie de l’environnement </a:t>
            </a:r>
            <a:r>
              <a:rPr lang="fr-CA" altLang="fr-FR">
                <a:latin typeface="Arial" panose="020B0604020202020204" pitchFamily="34" charset="0"/>
                <a:cs typeface="Arial" panose="020B0604020202020204" pitchFamily="34" charset="0"/>
              </a:rPr>
              <a:t>(4</a:t>
            </a:r>
            <a:r>
              <a:rPr lang="fr-CA" altLang="fr-FR" baseline="3000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CA" altLang="fr-FR">
                <a:latin typeface="Arial" panose="020B0604020202020204" pitchFamily="34" charset="0"/>
                <a:cs typeface="Arial" panose="020B0604020202020204" pitchFamily="34" charset="0"/>
              </a:rPr>
              <a:t> sec)</a:t>
            </a:r>
          </a:p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78809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51579" y="360219"/>
            <a:ext cx="9291215" cy="914399"/>
          </a:xfrm>
        </p:spPr>
        <p:txBody>
          <a:bodyPr/>
          <a:lstStyle/>
          <a:p>
            <a:pPr algn="l"/>
            <a:r>
              <a:rPr lang="fr-CA" altLang="fr-FR">
                <a:solidFill>
                  <a:schemeClr val="accent5">
                    <a:lumMod val="60000"/>
                    <a:lumOff val="40000"/>
                  </a:schemeClr>
                </a:solidFill>
              </a:rPr>
              <a:t>Le choix des options</a:t>
            </a:r>
            <a:endParaRPr lang="fr-CA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51579" y="1379244"/>
            <a:ext cx="9291215" cy="5541818"/>
          </a:xfrm>
        </p:spPr>
        <p:txBody>
          <a:bodyPr>
            <a:noAutofit/>
          </a:bodyPr>
          <a:lstStyle/>
          <a:p>
            <a:pPr marL="0" indent="0">
              <a:lnSpc>
                <a:spcPct val="125000"/>
              </a:lnSpc>
              <a:buNone/>
              <a:defRPr/>
            </a:pPr>
            <a:r>
              <a:rPr lang="fr-CA" altLang="fr-FR" sz="1800" b="1"/>
              <a:t>L’élève doit indiquer ses choix en ordre de préférence parmi…</a:t>
            </a:r>
          </a:p>
          <a:p>
            <a:pPr marL="722312" indent="0">
              <a:spcBef>
                <a:spcPts val="0"/>
              </a:spcBef>
              <a:buNone/>
              <a:defRPr/>
            </a:pPr>
            <a:endParaRPr lang="fr-CA" altLang="fr-FR" sz="1800"/>
          </a:p>
          <a:p>
            <a:pPr marL="722312" indent="0">
              <a:spcBef>
                <a:spcPts val="0"/>
              </a:spcBef>
              <a:buNone/>
              <a:defRPr/>
            </a:pPr>
            <a:r>
              <a:rPr lang="fr-CA" altLang="fr-FR" sz="1800"/>
              <a:t>1.  </a:t>
            </a:r>
            <a:r>
              <a:rPr lang="fr-CA" altLang="fr-FR" sz="1600"/>
              <a:t>Sc. et technologie de l’environnement</a:t>
            </a:r>
          </a:p>
          <a:p>
            <a:pPr marL="722312" indent="0">
              <a:spcBef>
                <a:spcPts val="0"/>
              </a:spcBef>
              <a:buNone/>
              <a:defRPr/>
            </a:pPr>
            <a:r>
              <a:rPr lang="fr-CA" altLang="fr-FR" sz="1600"/>
              <a:t>2.  Chimie</a:t>
            </a:r>
          </a:p>
          <a:p>
            <a:pPr marL="722312" indent="0">
              <a:spcBef>
                <a:spcPts val="0"/>
              </a:spcBef>
              <a:buNone/>
              <a:defRPr/>
            </a:pPr>
            <a:r>
              <a:rPr lang="fr-CA" altLang="fr-FR" sz="1600"/>
              <a:t>3.  Physique</a:t>
            </a:r>
          </a:p>
          <a:p>
            <a:pPr marL="722312" indent="0">
              <a:spcBef>
                <a:spcPts val="0"/>
              </a:spcBef>
              <a:buNone/>
              <a:defRPr/>
            </a:pPr>
            <a:r>
              <a:rPr lang="fr-CA" altLang="fr-FR" sz="1600"/>
              <a:t>4.  Art cinématographique</a:t>
            </a:r>
          </a:p>
          <a:p>
            <a:pPr marL="722312" indent="0">
              <a:spcBef>
                <a:spcPts val="0"/>
              </a:spcBef>
              <a:buNone/>
              <a:defRPr/>
            </a:pPr>
            <a:r>
              <a:rPr lang="fr-CA" altLang="fr-FR" sz="1600"/>
              <a:t>5.  Arts plastiques</a:t>
            </a:r>
          </a:p>
          <a:p>
            <a:pPr marL="722312" indent="0">
              <a:spcBef>
                <a:spcPts val="0"/>
              </a:spcBef>
              <a:buNone/>
              <a:defRPr/>
            </a:pPr>
            <a:r>
              <a:rPr lang="fr-CA" altLang="fr-FR" sz="1600"/>
              <a:t>6.  Éducation physique</a:t>
            </a:r>
          </a:p>
          <a:p>
            <a:pPr marL="722312" indent="0">
              <a:spcBef>
                <a:spcPts val="0"/>
              </a:spcBef>
              <a:buNone/>
              <a:defRPr/>
            </a:pPr>
            <a:r>
              <a:rPr lang="fr-CA" altLang="fr-FR" sz="1600"/>
              <a:t>7.  Espagnol 2</a:t>
            </a:r>
            <a:r>
              <a:rPr lang="fr-CA" altLang="fr-FR" sz="1600" baseline="30000"/>
              <a:t>e</a:t>
            </a:r>
            <a:r>
              <a:rPr lang="fr-CA" altLang="fr-FR" sz="1600"/>
              <a:t> année</a:t>
            </a:r>
          </a:p>
          <a:p>
            <a:pPr marL="722312" indent="0">
              <a:spcBef>
                <a:spcPts val="0"/>
              </a:spcBef>
              <a:buNone/>
              <a:defRPr/>
            </a:pPr>
            <a:r>
              <a:rPr lang="fr-CA" altLang="fr-FR" sz="1600"/>
              <a:t>8.  Histoire du 20</a:t>
            </a:r>
            <a:r>
              <a:rPr lang="fr-CA" altLang="fr-FR" sz="1600" baseline="30000"/>
              <a:t>e</a:t>
            </a:r>
            <a:r>
              <a:rPr lang="fr-CA" altLang="fr-FR" sz="1600"/>
              <a:t> siècle</a:t>
            </a:r>
          </a:p>
          <a:p>
            <a:pPr marL="722312" indent="0">
              <a:spcBef>
                <a:spcPts val="0"/>
              </a:spcBef>
              <a:buNone/>
              <a:defRPr/>
            </a:pPr>
            <a:r>
              <a:rPr lang="fr-CA" altLang="fr-FR" sz="1600"/>
              <a:t>9.  Informatique (4</a:t>
            </a:r>
            <a:r>
              <a:rPr lang="fr-CA" altLang="fr-FR" sz="1600" baseline="30000"/>
              <a:t>e</a:t>
            </a:r>
            <a:r>
              <a:rPr lang="fr-CA" altLang="fr-FR" sz="1600"/>
              <a:t> et 5</a:t>
            </a:r>
            <a:r>
              <a:rPr lang="fr-CA" altLang="fr-FR" sz="1600" baseline="30000"/>
              <a:t>e</a:t>
            </a:r>
            <a:r>
              <a:rPr lang="fr-CA" altLang="fr-FR" sz="1600"/>
              <a:t> sec)</a:t>
            </a:r>
          </a:p>
          <a:p>
            <a:pPr marL="722312" indent="0">
              <a:spcBef>
                <a:spcPts val="0"/>
              </a:spcBef>
              <a:buNone/>
              <a:defRPr/>
            </a:pPr>
            <a:r>
              <a:rPr lang="fr-CA" altLang="fr-FR" sz="1600"/>
              <a:t>10. Musique guitare</a:t>
            </a:r>
          </a:p>
          <a:p>
            <a:pPr marL="722312" indent="0">
              <a:spcBef>
                <a:spcPts val="0"/>
              </a:spcBef>
              <a:buNone/>
              <a:defRPr/>
            </a:pPr>
            <a:r>
              <a:rPr lang="fr-CA" altLang="fr-FR" sz="1600"/>
              <a:t>12. Psychologie et société</a:t>
            </a:r>
          </a:p>
          <a:p>
            <a:pPr marL="722312" indent="0">
              <a:spcBef>
                <a:spcPts val="0"/>
              </a:spcBef>
              <a:buNone/>
              <a:defRPr/>
            </a:pPr>
            <a:endParaRPr lang="fr-CA" altLang="fr-FR" sz="1600"/>
          </a:p>
        </p:txBody>
      </p:sp>
      <p:sp>
        <p:nvSpPr>
          <p:cNvPr id="5" name="Ellipse 4"/>
          <p:cNvSpPr/>
          <p:nvPr/>
        </p:nvSpPr>
        <p:spPr>
          <a:xfrm rot="21298140">
            <a:off x="1095567" y="1850008"/>
            <a:ext cx="5181599" cy="1089245"/>
          </a:xfrm>
          <a:prstGeom prst="ellipse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Explosion 1 5"/>
          <p:cNvSpPr/>
          <p:nvPr/>
        </p:nvSpPr>
        <p:spPr>
          <a:xfrm rot="1438112">
            <a:off x="6013027" y="2728804"/>
            <a:ext cx="4421573" cy="1571676"/>
          </a:xfrm>
          <a:prstGeom prst="leftArrow">
            <a:avLst>
              <a:gd name="adj1" fmla="val 47259"/>
              <a:gd name="adj2" fmla="val 7232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fr-CA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placer en premier si ce sont des </a:t>
            </a:r>
            <a:r>
              <a:rPr lang="fr-CA" sz="14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préalables</a:t>
            </a:r>
            <a:r>
              <a:rPr lang="fr-CA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ton programme d’études </a:t>
            </a:r>
          </a:p>
        </p:txBody>
      </p:sp>
    </p:spTree>
    <p:extLst>
      <p:ext uri="{BB962C8B-B14F-4D97-AF65-F5344CB8AC3E}">
        <p14:creationId xmlns:p14="http://schemas.microsoft.com/office/powerpoint/2010/main" val="428127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600">
                <a:solidFill>
                  <a:schemeClr val="accent5">
                    <a:lumMod val="60000"/>
                    <a:lumOff val="40000"/>
                  </a:schemeClr>
                </a:solidFill>
              </a:rPr>
              <a:t>Choix de cours en ligne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3081" y="2015732"/>
            <a:ext cx="11341289" cy="3450613"/>
          </a:xfrm>
        </p:spPr>
        <p:txBody>
          <a:bodyPr>
            <a:noAutofit/>
          </a:bodyPr>
          <a:lstStyle/>
          <a:p>
            <a:r>
              <a:rPr lang="fr-CA" sz="2400" dirty="0"/>
              <a:t>Il est important de bien réfléchir à l’ordre de priorité de tes choix de cours</a:t>
            </a:r>
          </a:p>
          <a:p>
            <a:endParaRPr lang="fr-CA" sz="2400"/>
          </a:p>
          <a:p>
            <a:r>
              <a:rPr lang="fr-CA" sz="2400" dirty="0"/>
              <a:t>La date limite pour les changements:  </a:t>
            </a:r>
            <a:r>
              <a:rPr lang="fr-CA" sz="3200" b="1" dirty="0">
                <a:solidFill>
                  <a:srgbClr val="C00000"/>
                </a:solidFill>
              </a:rPr>
              <a:t>30</a:t>
            </a:r>
            <a:r>
              <a:rPr lang="fr-CA" sz="2400" dirty="0">
                <a:solidFill>
                  <a:srgbClr val="C00000"/>
                </a:solidFill>
              </a:rPr>
              <a:t> mars </a:t>
            </a:r>
            <a:r>
              <a:rPr lang="fr-CA" sz="3200" b="1" dirty="0">
                <a:solidFill>
                  <a:srgbClr val="C00000"/>
                </a:solidFill>
              </a:rPr>
              <a:t>2020</a:t>
            </a:r>
          </a:p>
          <a:p>
            <a:pPr marL="0" indent="0">
              <a:buNone/>
            </a:pPr>
            <a:endParaRPr lang="fr-CA" sz="2400">
              <a:latin typeface="Rockwell"/>
            </a:endParaRPr>
          </a:p>
          <a:p>
            <a:pPr marL="0" indent="0">
              <a:buNone/>
            </a:pPr>
            <a:r>
              <a:rPr lang="fr-CA" sz="2400" dirty="0"/>
              <a:t>Démonstration choix de cours en ligne : </a:t>
            </a:r>
            <a:endParaRPr lang="fr-CA" sz="2400" u="sng" dirty="0"/>
          </a:p>
          <a:p>
            <a:pPr marL="0" indent="0">
              <a:buNone/>
            </a:pPr>
            <a:r>
              <a:rPr lang="fr-CA" sz="2400" dirty="0">
                <a:hlinkClick r:id="rId3"/>
              </a:rPr>
              <a:t>https://www.youtube.com/watch?v=8gJhLoLyZCk</a:t>
            </a:r>
            <a:endParaRPr lang="fr-CA" sz="2400" u="sng" dirty="0"/>
          </a:p>
          <a:p>
            <a:pPr marL="0" indent="0">
              <a:buNone/>
            </a:pPr>
            <a:r>
              <a:rPr lang="fr-CA" sz="2400" dirty="0"/>
              <a:t>	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285167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CC3A71CEE04645B5E4CE069EE8FE77" ma:contentTypeVersion="6" ma:contentTypeDescription="Crée un document." ma:contentTypeScope="" ma:versionID="11aca665bf7b47f0a3dbaf35a7d70f83">
  <xsd:schema xmlns:xsd="http://www.w3.org/2001/XMLSchema" xmlns:xs="http://www.w3.org/2001/XMLSchema" xmlns:p="http://schemas.microsoft.com/office/2006/metadata/properties" xmlns:ns2="d2e60bb7-78f4-4f57-b48a-6393a674bbab" xmlns:ns3="392d25b8-dd89-4534-af96-7650f8e1fab6" targetNamespace="http://schemas.microsoft.com/office/2006/metadata/properties" ma:root="true" ma:fieldsID="2c7b9b2897beb893b9479f2896e5a5c3" ns2:_="" ns3:_="">
    <xsd:import namespace="d2e60bb7-78f4-4f57-b48a-6393a674bbab"/>
    <xsd:import namespace="392d25b8-dd89-4534-af96-7650f8e1fa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e60bb7-78f4-4f57-b48a-6393a674bb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d25b8-dd89-4534-af96-7650f8e1fab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92d25b8-dd89-4534-af96-7650f8e1fab6">
      <UserInfo>
        <DisplayName>Mireille Pineault</DisplayName>
        <AccountId>13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EADEF7-B67B-4C8B-A6F5-97C9B6A1DA0A}">
  <ds:schemaRefs>
    <ds:schemaRef ds:uri="392d25b8-dd89-4534-af96-7650f8e1fab6"/>
    <ds:schemaRef ds:uri="d2e60bb7-78f4-4f57-b48a-6393a674bba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6A295F6-1420-479C-87E4-971826018E89}">
  <ds:schemaRefs>
    <ds:schemaRef ds:uri="392d25b8-dd89-4534-af96-7650f8e1fab6"/>
    <ds:schemaRef ds:uri="d2e60bb7-78f4-4f57-b48a-6393a674bba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753FC02-6E0D-45F5-9B18-EAB9E086F0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Application>Microsoft Office PowerPoint</Application>
  <PresentationFormat>Grand écran</PresentationFormat>
  <Slides>9</Slides>
  <Notes>9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Gallery</vt:lpstr>
      <vt:lpstr>Choix de cours  5e secondaire</vt:lpstr>
      <vt:lpstr>Déroulement de la présentation</vt:lpstr>
      <vt:lpstr>Vers la 5e secondaire…</vt:lpstr>
      <vt:lpstr>diplôme d’études secondaires (D.E.S.)</vt:lpstr>
      <vt:lpstr>L’importance de ton dossier scolaire</vt:lpstr>
      <vt:lpstr>Parcours possibles en mathématique</vt:lpstr>
      <vt:lpstr>choix de cours possibles en sciences</vt:lpstr>
      <vt:lpstr>Le choix des options</vt:lpstr>
      <vt:lpstr>Choix de cours en ligne</vt:lpstr>
    </vt:vector>
  </TitlesOfParts>
  <Company>CSDP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Soirée d’information aux parents</dc:title>
  <dc:creator>Mireille Pineault</dc:creator>
  <cp:revision>3</cp:revision>
  <cp:lastPrinted>2019-12-03T18:11:45Z</cp:lastPrinted>
  <dcterms:created xsi:type="dcterms:W3CDTF">2019-11-15T13:47:02Z</dcterms:created>
  <dcterms:modified xsi:type="dcterms:W3CDTF">2020-02-12T20:57:09Z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0x010100CFCC3A71CEE04645B5E4CE069EE8FE77</vt:lpwstr>
  </property>
</Properties>
</file>